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mv" ContentType="video/x-ms-wm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0"/>
  </p:notesMasterIdLst>
  <p:sldIdLst>
    <p:sldId id="256" r:id="rId2"/>
    <p:sldId id="257" r:id="rId3"/>
    <p:sldId id="1775" r:id="rId4"/>
    <p:sldId id="1776" r:id="rId5"/>
    <p:sldId id="260" r:id="rId6"/>
    <p:sldId id="1778" r:id="rId7"/>
    <p:sldId id="278" r:id="rId8"/>
    <p:sldId id="1779" r:id="rId9"/>
  </p:sldIdLst>
  <p:sldSz cx="12190413" cy="6858000"/>
  <p:notesSz cx="6858000" cy="9144000"/>
  <p:embeddedFontLst>
    <p:embeddedFont>
      <p:font typeface="微软雅黑" panose="020B0503020204020204" pitchFamily="34" charset="-122"/>
      <p:regular r:id="rId11"/>
      <p:bold r:id="rId12"/>
    </p:embeddedFont>
    <p:embeddedFont>
      <p:font typeface="Arial Narrow" panose="020B0606020202030204" pitchFamily="34" charset="0"/>
      <p:regular r:id="rId13"/>
      <p:bold r:id="rId14"/>
      <p:italic r:id="rId15"/>
      <p:boldItalic r:id="rId16"/>
    </p:embeddedFont>
    <p:embeddedFont>
      <p:font typeface="Arial Rounded MT Bold" panose="020F0704030504030204" pitchFamily="34" charset="0"/>
      <p:regular r:id="rId17"/>
    </p:embeddedFont>
    <p:embeddedFont>
      <p:font typeface="Pirulen" panose="020B0604020202020204" charset="0"/>
      <p:regular r:id="rId18"/>
    </p:embeddedFont>
    <p:embeddedFont>
      <p:font typeface="Source Sans Pro" panose="020B0503030403020204" pitchFamily="34" charset="0"/>
      <p:regular r:id="rId19"/>
      <p:bold r:id="rId20"/>
      <p:italic r:id="rId2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C9FF"/>
    <a:srgbClr val="00101E"/>
    <a:srgbClr val="00458A"/>
    <a:srgbClr val="000000"/>
    <a:srgbClr val="53D2FF"/>
    <a:srgbClr val="41A0DA"/>
    <a:srgbClr val="0066CC"/>
    <a:srgbClr val="63BBD7"/>
    <a:srgbClr val="FFB829"/>
    <a:srgbClr val="D28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76" autoAdjust="0"/>
    <p:restoredTop sz="94595" autoAdjust="0"/>
  </p:normalViewPr>
  <p:slideViewPr>
    <p:cSldViewPr>
      <p:cViewPr>
        <p:scale>
          <a:sx n="66" d="100"/>
          <a:sy n="66" d="100"/>
        </p:scale>
        <p:origin x="1272" y="37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presProps" Target="presProps.xml"/></Relationships>
</file>

<file path=ppt/media/image1.jpeg>
</file>

<file path=ppt/media/image10.png>
</file>

<file path=ppt/media/image11.svg>
</file>

<file path=ppt/media/image12.png>
</file>

<file path=ppt/media/image13.svg>
</file>

<file path=ppt/media/image14.png>
</file>

<file path=ppt/media/image15.svg>
</file>

<file path=ppt/media/image2.png>
</file>

<file path=ppt/media/image3.png>
</file>

<file path=ppt/media/image4.png>
</file>

<file path=ppt/media/image5.png>
</file>

<file path=ppt/media/image6.png>
</file>

<file path=ppt/media/image7.jpeg>
</file>

<file path=ppt/media/image8.png>
</file>

<file path=ppt/media/image9.sv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470E5BC-B417-466E-A76A-1359E7C5B0BB}" type="datetimeFigureOut">
              <a:rPr lang="zh-CN" altLang="en-US" smtClean="0"/>
              <a:t>2024/2/25</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1E0E0E2-7263-44C4-AAA9-733DBA7BD205}" type="slidenum">
              <a:rPr lang="zh-CN" altLang="en-US" smtClean="0"/>
              <a:t>‹#›</a:t>
            </a:fld>
            <a:endParaRPr lang="zh-CN" altLang="en-US"/>
          </a:p>
        </p:txBody>
      </p:sp>
    </p:spTree>
    <p:extLst>
      <p:ext uri="{BB962C8B-B14F-4D97-AF65-F5344CB8AC3E}">
        <p14:creationId xmlns:p14="http://schemas.microsoft.com/office/powerpoint/2010/main" val="573092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3" name="Google Shape;10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8" name="Google Shape;10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8EB4CA-EE6B-0531-4722-E7FB860C65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0866B8B-4DCD-3785-CF08-FC90D083B48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DE50B89-E01F-5595-F9D0-9FE35F26CBF5}"/>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C156481-8AA3-4B43-53D8-7EFEECD5DC72}"/>
              </a:ext>
            </a:extLst>
          </p:cNvPr>
          <p:cNvSpPr>
            <a:spLocks noGrp="1"/>
          </p:cNvSpPr>
          <p:nvPr>
            <p:ph type="sldNum" sz="quarter" idx="10"/>
          </p:nvPr>
        </p:nvSpPr>
        <p:spPr/>
        <p:txBody>
          <a:bodyPr/>
          <a:lstStyle/>
          <a:p>
            <a:fld id="{41E0E0E2-7263-44C4-AAA9-733DBA7BD205}" type="slidenum">
              <a:rPr lang="zh-CN" altLang="en-US" smtClean="0"/>
              <a:t>3</a:t>
            </a:fld>
            <a:endParaRPr lang="zh-CN" altLang="en-US"/>
          </a:p>
        </p:txBody>
      </p:sp>
    </p:spTree>
    <p:extLst>
      <p:ext uri="{BB962C8B-B14F-4D97-AF65-F5344CB8AC3E}">
        <p14:creationId xmlns:p14="http://schemas.microsoft.com/office/powerpoint/2010/main" val="13446086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725B7A-996F-2CB8-0046-0D53E5A02DB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D975F0D-4895-43FD-35D7-DAD2EB2582B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3E9791B-C308-EEB7-BE96-6A6499A0C65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03942F1E-95C9-0C36-02C7-2D7ADDA03014}"/>
              </a:ext>
            </a:extLst>
          </p:cNvPr>
          <p:cNvSpPr>
            <a:spLocks noGrp="1"/>
          </p:cNvSpPr>
          <p:nvPr>
            <p:ph type="sldNum" sz="quarter" idx="10"/>
          </p:nvPr>
        </p:nvSpPr>
        <p:spPr/>
        <p:txBody>
          <a:bodyPr/>
          <a:lstStyle/>
          <a:p>
            <a:fld id="{41E0E0E2-7263-44C4-AAA9-733DBA7BD205}" type="slidenum">
              <a:rPr lang="zh-CN" altLang="en-US" smtClean="0"/>
              <a:t>4</a:t>
            </a:fld>
            <a:endParaRPr lang="zh-CN" altLang="en-US"/>
          </a:p>
        </p:txBody>
      </p:sp>
    </p:spTree>
    <p:extLst>
      <p:ext uri="{BB962C8B-B14F-4D97-AF65-F5344CB8AC3E}">
        <p14:creationId xmlns:p14="http://schemas.microsoft.com/office/powerpoint/2010/main" val="21648036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5</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C94ED1-60DB-6935-64D4-8AFD5B1F7D1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0F02ED0-01FC-93B3-65C0-B4C90365F78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71DC4B1-3304-F3D2-F01D-2B4561A8832A}"/>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43E9E04-F795-07D5-DFCE-F43A3C8B7655}"/>
              </a:ext>
            </a:extLst>
          </p:cNvPr>
          <p:cNvSpPr>
            <a:spLocks noGrp="1"/>
          </p:cNvSpPr>
          <p:nvPr>
            <p:ph type="sldNum" sz="quarter" idx="10"/>
          </p:nvPr>
        </p:nvSpPr>
        <p:spPr/>
        <p:txBody>
          <a:bodyPr/>
          <a:lstStyle/>
          <a:p>
            <a:fld id="{41E0E0E2-7263-44C4-AAA9-733DBA7BD205}" type="slidenum">
              <a:rPr lang="zh-CN" altLang="en-US" smtClean="0"/>
              <a:t>6</a:t>
            </a:fld>
            <a:endParaRPr lang="zh-CN" altLang="en-US"/>
          </a:p>
        </p:txBody>
      </p:sp>
    </p:spTree>
    <p:extLst>
      <p:ext uri="{BB962C8B-B14F-4D97-AF65-F5344CB8AC3E}">
        <p14:creationId xmlns:p14="http://schemas.microsoft.com/office/powerpoint/2010/main" val="2092963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7</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B43B58-4D29-1F76-6DA0-7092DA5DBCF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1B5987D-B512-36BC-C4FF-8472ED2CE11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CB60F0A-E035-0970-FFA9-9D1917C806D3}"/>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D445382-D9E9-6675-195A-6CB22EEAD3EA}"/>
              </a:ext>
            </a:extLst>
          </p:cNvPr>
          <p:cNvSpPr>
            <a:spLocks noGrp="1"/>
          </p:cNvSpPr>
          <p:nvPr>
            <p:ph type="sldNum" sz="quarter" idx="10"/>
          </p:nvPr>
        </p:nvSpPr>
        <p:spPr/>
        <p:txBody>
          <a:bodyPr/>
          <a:lstStyle/>
          <a:p>
            <a:fld id="{41E0E0E2-7263-44C4-AAA9-733DBA7BD205}" type="slidenum">
              <a:rPr lang="zh-CN" altLang="en-US" smtClean="0"/>
              <a:t>8</a:t>
            </a:fld>
            <a:endParaRPr lang="zh-CN" altLang="en-US"/>
          </a:p>
        </p:txBody>
      </p:sp>
    </p:spTree>
    <p:extLst>
      <p:ext uri="{BB962C8B-B14F-4D97-AF65-F5344CB8AC3E}">
        <p14:creationId xmlns:p14="http://schemas.microsoft.com/office/powerpoint/2010/main" val="27542419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2050" name="Picture 2" descr="D:\360data\重要数据\桌面\Hi-Tech Logo Re[00_00_10][20140808-141553-1].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_Diseño personalizado">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6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Slide">
    <p:spTree>
      <p:nvGrpSpPr>
        <p:cNvPr id="1" name="Shape 18"/>
        <p:cNvGrpSpPr/>
        <p:nvPr/>
      </p:nvGrpSpPr>
      <p:grpSpPr>
        <a:xfrm>
          <a:off x="0" y="0"/>
          <a:ext cx="0" cy="0"/>
          <a:chOff x="0" y="0"/>
          <a:chExt cx="0" cy="0"/>
        </a:xfrm>
      </p:grpSpPr>
      <p:sp>
        <p:nvSpPr>
          <p:cNvPr id="19" name="Google Shape;19;p2"/>
          <p:cNvSpPr/>
          <p:nvPr/>
        </p:nvSpPr>
        <p:spPr>
          <a:xfrm>
            <a:off x="3175" y="6400800"/>
            <a:ext cx="12187238" cy="457200"/>
          </a:xfrm>
          <a:prstGeom prst="rect">
            <a:avLst/>
          </a:prstGeom>
          <a:solidFill>
            <a:srgbClr val="82837C"/>
          </a:solidFill>
          <a:ln>
            <a:noFill/>
          </a:ln>
        </p:spPr>
        <p:txBody>
          <a:bodyPr spcFirstLastPara="1" wrap="square" lIns="91413" tIns="91413" rIns="91413" bIns="91413" anchor="ctr" anchorCtr="0">
            <a:noAutofit/>
          </a:bodyPr>
          <a:lstStyle/>
          <a:p>
            <a:pPr marL="0" lvl="0" indent="0" algn="l" rtl="0">
              <a:spcBef>
                <a:spcPts val="0"/>
              </a:spcBef>
              <a:spcAft>
                <a:spcPts val="0"/>
              </a:spcAft>
              <a:buNone/>
            </a:pPr>
            <a:endParaRPr sz="1800"/>
          </a:p>
        </p:txBody>
      </p:sp>
      <p:sp>
        <p:nvSpPr>
          <p:cNvPr id="20" name="Google Shape;20;p2"/>
          <p:cNvSpPr/>
          <p:nvPr/>
        </p:nvSpPr>
        <p:spPr>
          <a:xfrm>
            <a:off x="16" y="6334316"/>
            <a:ext cx="12187238" cy="64008"/>
          </a:xfrm>
          <a:prstGeom prst="rect">
            <a:avLst/>
          </a:prstGeom>
          <a:solidFill>
            <a:schemeClr val="accent4"/>
          </a:solidFill>
          <a:ln>
            <a:noFill/>
          </a:ln>
        </p:spPr>
        <p:txBody>
          <a:bodyPr spcFirstLastPara="1" wrap="square" lIns="91413" tIns="91413" rIns="91413" bIns="91413" anchor="ctr" anchorCtr="0">
            <a:noAutofit/>
          </a:bodyPr>
          <a:lstStyle/>
          <a:p>
            <a:pPr marL="0" lvl="0" indent="0" algn="l" rtl="0">
              <a:spcBef>
                <a:spcPts val="0"/>
              </a:spcBef>
              <a:spcAft>
                <a:spcPts val="0"/>
              </a:spcAft>
              <a:buNone/>
            </a:pPr>
            <a:endParaRPr sz="1800"/>
          </a:p>
        </p:txBody>
      </p:sp>
      <p:sp>
        <p:nvSpPr>
          <p:cNvPr id="21" name="Google Shape;21;p2"/>
          <p:cNvSpPr txBox="1">
            <a:spLocks noGrp="1"/>
          </p:cNvSpPr>
          <p:nvPr>
            <p:ph type="ctrTitle"/>
          </p:nvPr>
        </p:nvSpPr>
        <p:spPr>
          <a:xfrm>
            <a:off x="1097137" y="758952"/>
            <a:ext cx="10057091"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7999">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2"/>
          <p:cNvSpPr txBox="1">
            <a:spLocks noGrp="1"/>
          </p:cNvSpPr>
          <p:nvPr>
            <p:ph type="subTitle" idx="1"/>
          </p:nvPr>
        </p:nvSpPr>
        <p:spPr>
          <a:xfrm>
            <a:off x="1099908" y="4455621"/>
            <a:ext cx="10057091" cy="11430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sp>
        <p:nvSpPr>
          <p:cNvPr id="23" name="Google Shape;23;p2"/>
          <p:cNvSpPr txBox="1">
            <a:spLocks noGrp="1"/>
          </p:cNvSpPr>
          <p:nvPr>
            <p:ph type="dt" idx="10"/>
          </p:nvPr>
        </p:nvSpPr>
        <p:spPr>
          <a:xfrm>
            <a:off x="1097138" y="6459786"/>
            <a:ext cx="247194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2"/>
          <p:cNvSpPr txBox="1">
            <a:spLocks noGrp="1"/>
          </p:cNvSpPr>
          <p:nvPr>
            <p:ph type="ftr" idx="11"/>
          </p:nvPr>
        </p:nvSpPr>
        <p:spPr>
          <a:xfrm>
            <a:off x="3685705" y="6459786"/>
            <a:ext cx="4822176"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
          <p:cNvSpPr txBox="1">
            <a:spLocks noGrp="1"/>
          </p:cNvSpPr>
          <p:nvPr>
            <p:ph type="sldNum" idx="12"/>
          </p:nvPr>
        </p:nvSpPr>
        <p:spPr>
          <a:xfrm>
            <a:off x="9899170" y="6459786"/>
            <a:ext cx="1311854"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FFFFFF"/>
              </a:buClr>
              <a:buSzPts val="1000"/>
              <a:buFont typeface="Calibri"/>
              <a:buNone/>
              <a:defRPr/>
            </a:lvl1pPr>
            <a:lvl2pPr marL="0" lvl="1" indent="0" algn="r">
              <a:spcBef>
                <a:spcPts val="0"/>
              </a:spcBef>
              <a:spcAft>
                <a:spcPts val="0"/>
              </a:spcAft>
              <a:buClr>
                <a:srgbClr val="FFFFFF"/>
              </a:buClr>
              <a:buSzPts val="1000"/>
              <a:buFont typeface="Calibri"/>
              <a:buNone/>
              <a:defRPr/>
            </a:lvl2pPr>
            <a:lvl3pPr marL="0" lvl="2" indent="0" algn="r">
              <a:spcBef>
                <a:spcPts val="0"/>
              </a:spcBef>
              <a:spcAft>
                <a:spcPts val="0"/>
              </a:spcAft>
              <a:buClr>
                <a:srgbClr val="FFFFFF"/>
              </a:buClr>
              <a:buSzPts val="1000"/>
              <a:buFont typeface="Calibri"/>
              <a:buNone/>
              <a:defRPr/>
            </a:lvl3pPr>
            <a:lvl4pPr marL="0" lvl="3" indent="0" algn="r">
              <a:spcBef>
                <a:spcPts val="0"/>
              </a:spcBef>
              <a:spcAft>
                <a:spcPts val="0"/>
              </a:spcAft>
              <a:buClr>
                <a:srgbClr val="FFFFFF"/>
              </a:buClr>
              <a:buSzPts val="1000"/>
              <a:buFont typeface="Calibri"/>
              <a:buNone/>
              <a:defRPr/>
            </a:lvl4pPr>
            <a:lvl5pPr marL="0" lvl="4" indent="0" algn="r">
              <a:spcBef>
                <a:spcPts val="0"/>
              </a:spcBef>
              <a:spcAft>
                <a:spcPts val="0"/>
              </a:spcAft>
              <a:buClr>
                <a:srgbClr val="FFFFFF"/>
              </a:buClr>
              <a:buSzPts val="1000"/>
              <a:buFont typeface="Calibri"/>
              <a:buNone/>
              <a:defRPr/>
            </a:lvl5pPr>
            <a:lvl6pPr marL="0" lvl="5" indent="0" algn="r">
              <a:spcBef>
                <a:spcPts val="0"/>
              </a:spcBef>
              <a:spcAft>
                <a:spcPts val="0"/>
              </a:spcAft>
              <a:buClr>
                <a:srgbClr val="FFFFFF"/>
              </a:buClr>
              <a:buSzPts val="1000"/>
              <a:buFont typeface="Calibri"/>
              <a:buNone/>
              <a:defRPr/>
            </a:lvl6pPr>
            <a:lvl7pPr marL="0" lvl="6" indent="0" algn="r">
              <a:spcBef>
                <a:spcPts val="0"/>
              </a:spcBef>
              <a:spcAft>
                <a:spcPts val="0"/>
              </a:spcAft>
              <a:buClr>
                <a:srgbClr val="FFFFFF"/>
              </a:buClr>
              <a:buSzPts val="1000"/>
              <a:buFont typeface="Calibri"/>
              <a:buNone/>
              <a:defRPr/>
            </a:lvl7pPr>
            <a:lvl8pPr marL="0" lvl="7" indent="0" algn="r">
              <a:spcBef>
                <a:spcPts val="0"/>
              </a:spcBef>
              <a:spcAft>
                <a:spcPts val="0"/>
              </a:spcAft>
              <a:buClr>
                <a:srgbClr val="FFFFFF"/>
              </a:buClr>
              <a:buSzPts val="1000"/>
              <a:buFont typeface="Calibri"/>
              <a:buNone/>
              <a:defRPr/>
            </a:lvl8pPr>
            <a:lvl9pPr marL="0" lvl="8" indent="0" algn="r">
              <a:spcBef>
                <a:spcPts val="0"/>
              </a:spcBef>
              <a:spcAft>
                <a:spcPts val="0"/>
              </a:spcAft>
              <a:buClr>
                <a:srgbClr val="FFFFFF"/>
              </a:buClr>
              <a:buSzPts val="1000"/>
              <a:buFont typeface="Calibri"/>
              <a:buNone/>
              <a:defRPr/>
            </a:lvl9pPr>
          </a:lstStyle>
          <a:p>
            <a:fld id="{00000000-1234-1234-1234-123412341234}" type="slidenum">
              <a:rPr lang="en-US" smtClean="0"/>
              <a:pPr/>
              <a:t>‹#›</a:t>
            </a:fld>
            <a:endParaRPr lang="en-US"/>
          </a:p>
        </p:txBody>
      </p:sp>
      <p:cxnSp>
        <p:nvCxnSpPr>
          <p:cNvPr id="26" name="Google Shape;26;p2"/>
          <p:cNvCxnSpPr/>
          <p:nvPr/>
        </p:nvCxnSpPr>
        <p:spPr>
          <a:xfrm>
            <a:off x="1207501" y="4343400"/>
            <a:ext cx="9874235" cy="0"/>
          </a:xfrm>
          <a:prstGeom prst="straightConnector1">
            <a:avLst/>
          </a:prstGeom>
          <a:noFill/>
          <a:ln w="9525" cap="flat" cmpd="sng">
            <a:solidFill>
              <a:srgbClr val="7F7F7F"/>
            </a:solidFill>
            <a:prstDash val="solid"/>
            <a:round/>
            <a:headEnd type="none" w="sm" len="sm"/>
            <a:tailEnd type="none" w="sm" len="sm"/>
          </a:ln>
        </p:spPr>
      </p:cxnSp>
    </p:spTree>
    <p:extLst>
      <p:ext uri="{BB962C8B-B14F-4D97-AF65-F5344CB8AC3E}">
        <p14:creationId xmlns:p14="http://schemas.microsoft.com/office/powerpoint/2010/main" val="2802126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3" name="Hi-Tech Logo Reveal 02_1.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0413" cy="6856413"/>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mediacall" presetSubtype="0" fill="hold" nodeType="afterEffect">
                                  <p:stCondLst>
                                    <p:cond delay="0"/>
                                  </p:stCondLst>
                                  <p:childTnLst>
                                    <p:cmd type="call" cmd="togglePause">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521" y="1535113"/>
            <a:ext cx="538621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521" y="2174875"/>
            <a:ext cx="5386216"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561" y="1535113"/>
            <a:ext cx="538833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561" y="2174875"/>
            <a:ext cx="538833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2024/2/25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2024/2/25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2024/2/25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521" y="273050"/>
            <a:ext cx="4010562"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113" y="273051"/>
            <a:ext cx="6814779"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521" y="1435101"/>
            <a:ext cx="401056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2024/2/25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406" y="4800600"/>
            <a:ext cx="7314248"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406" y="612775"/>
            <a:ext cx="7314248"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406" y="5367338"/>
            <a:ext cx="7314248"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2024/2/25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2024/2/25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8049" y="274639"/>
            <a:ext cx="2742843"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521" y="274639"/>
            <a:ext cx="8025355"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2024/2/25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521" y="274638"/>
            <a:ext cx="10971372"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521" y="1600201"/>
            <a:ext cx="10971372"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520" y="6356351"/>
            <a:ext cx="284443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2024/2/25</a:t>
            </a:fld>
            <a:endParaRPr lang="zh-CN" altLang="en-US"/>
          </a:p>
        </p:txBody>
      </p:sp>
      <p:sp>
        <p:nvSpPr>
          <p:cNvPr id="5" name="页脚占位符 4"/>
          <p:cNvSpPr>
            <a:spLocks noGrp="1"/>
          </p:cNvSpPr>
          <p:nvPr>
            <p:ph type="ftr" sz="quarter" idx="3"/>
          </p:nvPr>
        </p:nvSpPr>
        <p:spPr>
          <a:xfrm>
            <a:off x="4165058" y="6356351"/>
            <a:ext cx="386029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6463" y="6356351"/>
            <a:ext cx="284443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transition spd="slow">
    <p:push dir="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sv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3"/>
          <p:cNvSpPr txBox="1"/>
          <p:nvPr/>
        </p:nvSpPr>
        <p:spPr>
          <a:xfrm>
            <a:off x="2025278" y="3817932"/>
            <a:ext cx="8139857" cy="444545"/>
          </a:xfrm>
          <a:prstGeom prst="rect">
            <a:avLst/>
          </a:prstGeom>
          <a:noFill/>
          <a:ln>
            <a:noFill/>
          </a:ln>
        </p:spPr>
        <p:txBody>
          <a:bodyPr spcFirstLastPara="1" wrap="square" lIns="0" tIns="0" rIns="0" bIns="0" anchor="b" anchorCtr="0">
            <a:noAutofit/>
          </a:bodyPr>
          <a:lstStyle/>
          <a:p>
            <a:pPr algn="ctr">
              <a:lnSpc>
                <a:spcPct val="110000"/>
              </a:lnSpc>
              <a:buClr>
                <a:schemeClr val="dk1"/>
              </a:buClr>
              <a:buSzPts val="2800"/>
            </a:pPr>
            <a:r>
              <a:rPr lang="en-US" sz="2800" dirty="0">
                <a:solidFill>
                  <a:schemeClr val="dk1"/>
                </a:solidFill>
                <a:latin typeface="Source Sans Pro"/>
                <a:ea typeface="Source Sans Pro"/>
                <a:cs typeface="Source Sans Pro"/>
                <a:sym typeface="Source Sans Pro"/>
              </a:rPr>
              <a:t>Hackathon Idea Submission</a:t>
            </a:r>
            <a:endParaRPr dirty="0">
              <a:solidFill>
                <a:schemeClr val="dk1"/>
              </a:solidFill>
              <a:latin typeface="Calibri"/>
              <a:ea typeface="Calibri"/>
              <a:cs typeface="Calibri"/>
              <a:sym typeface="Calibri"/>
            </a:endParaRPr>
          </a:p>
        </p:txBody>
      </p:sp>
    </p:spTree>
  </p:cSld>
  <p:clrMapOvr>
    <a:masterClrMapping/>
  </p:clrMapOvr>
  <p:transition spd="med">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4"/>
          <p:cNvSpPr txBox="1"/>
          <p:nvPr/>
        </p:nvSpPr>
        <p:spPr>
          <a:xfrm>
            <a:off x="431943" y="1288552"/>
            <a:ext cx="11282282" cy="5292262"/>
          </a:xfrm>
          <a:prstGeom prst="rect">
            <a:avLst/>
          </a:prstGeom>
          <a:noFill/>
          <a:ln>
            <a:noFill/>
          </a:ln>
        </p:spPr>
        <p:txBody>
          <a:bodyPr spcFirstLastPara="1" wrap="square" lIns="0" tIns="0" rIns="0" bIns="0" anchor="t" anchorCtr="0">
            <a:noAutofit/>
          </a:bodyPr>
          <a:lstStyle/>
          <a:p>
            <a:pPr marL="215978" lvl="2" indent="-215978">
              <a:lnSpc>
                <a:spcPct val="110000"/>
              </a:lnSpc>
              <a:buClr>
                <a:srgbClr val="FFFFFF"/>
              </a:buClr>
              <a:buSzPts val="1600"/>
              <a:buFont typeface="Noto Sans Symbols"/>
              <a:buChar char="⚫"/>
            </a:pPr>
            <a:r>
              <a:rPr lang="en-US" sz="2000" dirty="0">
                <a:solidFill>
                  <a:schemeClr val="dk1"/>
                </a:solidFill>
                <a:latin typeface="Source Sans Pro"/>
                <a:ea typeface="Source Sans Pro"/>
                <a:cs typeface="Source Sans Pro"/>
                <a:sym typeface="Source Sans Pro"/>
              </a:rPr>
              <a:t>Team Name:  </a:t>
            </a:r>
            <a:r>
              <a:rPr lang="en-US" sz="2000" b="1" dirty="0">
                <a:solidFill>
                  <a:schemeClr val="dk1"/>
                </a:solidFill>
                <a:latin typeface="Source Sans Pro"/>
                <a:ea typeface="Source Sans Pro"/>
                <a:cs typeface="Source Sans Pro"/>
                <a:sym typeface="Source Sans Pro"/>
              </a:rPr>
              <a:t>Samptr0n</a:t>
            </a:r>
            <a:endParaRPr b="1" dirty="0">
              <a:solidFill>
                <a:schemeClr val="dk1"/>
              </a:solidFill>
              <a:latin typeface="Calibri"/>
              <a:ea typeface="Calibri"/>
              <a:cs typeface="Calibri"/>
              <a:sym typeface="Calibri"/>
            </a:endParaRPr>
          </a:p>
          <a:p>
            <a:pPr marL="215978" lvl="2" indent="-215978">
              <a:lnSpc>
                <a:spcPct val="110000"/>
              </a:lnSpc>
              <a:spcBef>
                <a:spcPts val="600"/>
              </a:spcBef>
              <a:buClr>
                <a:srgbClr val="FFFFFF"/>
              </a:buClr>
              <a:buSzPts val="1600"/>
              <a:buFont typeface="Noto Sans Symbols"/>
              <a:buChar char="⚫"/>
            </a:pPr>
            <a:r>
              <a:rPr lang="en-US" sz="2000" dirty="0">
                <a:solidFill>
                  <a:schemeClr val="dk1"/>
                </a:solidFill>
                <a:latin typeface="Source Sans Pro"/>
                <a:ea typeface="Source Sans Pro"/>
                <a:cs typeface="Source Sans Pro"/>
                <a:sym typeface="Source Sans Pro"/>
              </a:rPr>
              <a:t>Member 1: Devesh Chaudhary</a:t>
            </a:r>
            <a:endParaRPr dirty="0">
              <a:solidFill>
                <a:schemeClr val="dk1"/>
              </a:solidFill>
              <a:latin typeface="Calibri"/>
              <a:ea typeface="Calibri"/>
              <a:cs typeface="Calibri"/>
              <a:sym typeface="Calibri"/>
            </a:endParaRPr>
          </a:p>
          <a:p>
            <a:pPr marL="215978" lvl="2" indent="-215978">
              <a:lnSpc>
                <a:spcPct val="110000"/>
              </a:lnSpc>
              <a:spcBef>
                <a:spcPts val="600"/>
              </a:spcBef>
              <a:buClr>
                <a:srgbClr val="FFFFFF"/>
              </a:buClr>
              <a:buSzPts val="1600"/>
              <a:buFont typeface="Noto Sans Symbols"/>
              <a:buChar char="⚫"/>
            </a:pPr>
            <a:r>
              <a:rPr lang="en-US" sz="2000" dirty="0">
                <a:solidFill>
                  <a:schemeClr val="dk1"/>
                </a:solidFill>
                <a:latin typeface="Source Sans Pro"/>
                <a:ea typeface="Source Sans Pro"/>
                <a:cs typeface="Source Sans Pro"/>
                <a:sym typeface="Source Sans Pro"/>
              </a:rPr>
              <a:t>Member 2: Aditi</a:t>
            </a:r>
            <a:endParaRPr dirty="0">
              <a:solidFill>
                <a:schemeClr val="dk1"/>
              </a:solidFill>
              <a:latin typeface="Calibri"/>
              <a:ea typeface="Calibri"/>
              <a:cs typeface="Calibri"/>
              <a:sym typeface="Calibri"/>
            </a:endParaRPr>
          </a:p>
          <a:p>
            <a:pPr>
              <a:lnSpc>
                <a:spcPct val="110000"/>
              </a:lnSpc>
              <a:spcBef>
                <a:spcPts val="2400"/>
              </a:spcBef>
              <a:buClr>
                <a:srgbClr val="F9AE91"/>
              </a:buClr>
              <a:buSzPts val="2000"/>
            </a:pPr>
            <a:endParaRPr sz="2000" b="1" dirty="0">
              <a:solidFill>
                <a:schemeClr val="dk1"/>
              </a:solidFill>
              <a:latin typeface="Source Sans Pro"/>
              <a:ea typeface="Source Sans Pro"/>
              <a:cs typeface="Source Sans Pro"/>
              <a:sym typeface="Source Sans Pro"/>
            </a:endParaRPr>
          </a:p>
          <a:p>
            <a:pPr>
              <a:lnSpc>
                <a:spcPct val="110000"/>
              </a:lnSpc>
              <a:spcBef>
                <a:spcPts val="2400"/>
              </a:spcBef>
              <a:buClr>
                <a:srgbClr val="F9AE91"/>
              </a:buClr>
              <a:buSzPts val="2000"/>
            </a:pPr>
            <a:endParaRPr sz="2000" b="1" dirty="0">
              <a:solidFill>
                <a:schemeClr val="dk1"/>
              </a:solidFill>
              <a:latin typeface="Source Sans Pro"/>
              <a:ea typeface="Source Sans Pro"/>
              <a:cs typeface="Source Sans Pro"/>
              <a:sym typeface="Source Sans Pro"/>
            </a:endParaRPr>
          </a:p>
          <a:p>
            <a:pPr>
              <a:lnSpc>
                <a:spcPct val="110000"/>
              </a:lnSpc>
              <a:spcBef>
                <a:spcPts val="2400"/>
              </a:spcBef>
              <a:buClr>
                <a:schemeClr val="dk1"/>
              </a:buClr>
              <a:buSzPts val="2000"/>
            </a:pPr>
            <a:r>
              <a:rPr lang="en-US" sz="2000" b="1" dirty="0">
                <a:solidFill>
                  <a:schemeClr val="dk1"/>
                </a:solidFill>
                <a:latin typeface="Source Sans Pro"/>
                <a:ea typeface="Source Sans Pro"/>
                <a:cs typeface="Source Sans Pro"/>
                <a:sym typeface="Source Sans Pro"/>
              </a:rPr>
              <a:t>📝 Theme Name:</a:t>
            </a:r>
            <a:r>
              <a:rPr lang="en-IN" sz="2000" b="1" i="0" dirty="0">
                <a:solidFill>
                  <a:srgbClr val="46535E"/>
                </a:solidFill>
                <a:effectLst/>
                <a:latin typeface="proxima-nova"/>
              </a:rPr>
              <a:t> Sustainable Energy Solutions</a:t>
            </a:r>
            <a:endParaRPr sz="2000" dirty="0">
              <a:solidFill>
                <a:schemeClr val="dk1"/>
              </a:solidFill>
              <a:latin typeface="Source Sans Pro"/>
              <a:ea typeface="Source Sans Pro"/>
              <a:cs typeface="Source Sans Pro"/>
              <a:sym typeface="Source Sans Pro"/>
            </a:endParaRPr>
          </a:p>
        </p:txBody>
      </p:sp>
      <p:sp>
        <p:nvSpPr>
          <p:cNvPr id="111" name="Google Shape;111;p14"/>
          <p:cNvSpPr txBox="1"/>
          <p:nvPr/>
        </p:nvSpPr>
        <p:spPr>
          <a:xfrm>
            <a:off x="431944" y="680497"/>
            <a:ext cx="10608575" cy="379214"/>
          </a:xfrm>
          <a:prstGeom prst="rect">
            <a:avLst/>
          </a:prstGeom>
          <a:noFill/>
          <a:ln>
            <a:noFill/>
          </a:ln>
        </p:spPr>
        <p:txBody>
          <a:bodyPr spcFirstLastPara="1" wrap="square" lIns="0" tIns="45694" rIns="91413" bIns="45694" anchor="ctr" anchorCtr="0">
            <a:noAutofit/>
          </a:bodyPr>
          <a:lstStyle/>
          <a:p>
            <a:pPr>
              <a:buClr>
                <a:schemeClr val="dk1"/>
              </a:buClr>
              <a:buSzPts val="2400"/>
            </a:pPr>
            <a:r>
              <a:rPr lang="en-US" sz="2400" b="1">
                <a:solidFill>
                  <a:schemeClr val="dk1"/>
                </a:solidFill>
                <a:latin typeface="Source Sans Pro"/>
                <a:ea typeface="Source Sans Pro"/>
                <a:cs typeface="Source Sans Pro"/>
                <a:sym typeface="Source Sans Pro"/>
              </a:rPr>
              <a:t>👨‍👦‍👦 Team name and member details</a:t>
            </a:r>
            <a:endParaRPr>
              <a:solidFill>
                <a:schemeClr val="dk1"/>
              </a:solidFill>
              <a:latin typeface="Calibri"/>
              <a:ea typeface="Calibri"/>
              <a:cs typeface="Calibri"/>
              <a:sym typeface="Calibri"/>
            </a:endParaRPr>
          </a:p>
        </p:txBody>
      </p:sp>
    </p:spTree>
  </p:cSld>
  <p:clrMapOvr>
    <a:masterClrMapping/>
  </p:clrMapOvr>
  <p:transition spd="slow">
    <p:push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BC23BC-8011-D267-791B-C175DF26C31C}"/>
            </a:ext>
          </a:extLst>
        </p:cNvPr>
        <p:cNvGrpSpPr/>
        <p:nvPr/>
      </p:nvGrpSpPr>
      <p:grpSpPr>
        <a:xfrm>
          <a:off x="0" y="0"/>
          <a:ext cx="0" cy="0"/>
          <a:chOff x="0" y="0"/>
          <a:chExt cx="0" cy="0"/>
        </a:xfrm>
      </p:grpSpPr>
      <p:sp>
        <p:nvSpPr>
          <p:cNvPr id="32" name="TextBox 31">
            <a:extLst>
              <a:ext uri="{FF2B5EF4-FFF2-40B4-BE49-F238E27FC236}">
                <a16:creationId xmlns:a16="http://schemas.microsoft.com/office/drawing/2014/main" id="{67995C2C-9CDA-0142-CFBE-B3D986413DE4}"/>
              </a:ext>
            </a:extLst>
          </p:cNvPr>
          <p:cNvSpPr txBox="1"/>
          <p:nvPr/>
        </p:nvSpPr>
        <p:spPr>
          <a:xfrm>
            <a:off x="118541" y="2348880"/>
            <a:ext cx="5291488" cy="1585947"/>
          </a:xfrm>
          <a:prstGeom prst="rect">
            <a:avLst/>
          </a:prstGeom>
          <a:noFill/>
        </p:spPr>
        <p:txBody>
          <a:bodyPr wrap="square" rtlCol="0" anchor="t">
            <a:spAutoFit/>
          </a:bodyPr>
          <a:lstStyle/>
          <a:p>
            <a:pPr marL="171450" indent="-171450">
              <a:lnSpc>
                <a:spcPct val="150000"/>
              </a:lnSpc>
              <a:buFont typeface="Arial" panose="020B0604020202020204" pitchFamily="34" charset="0"/>
              <a:buChar char="•"/>
            </a:pPr>
            <a:r>
              <a:rPr lang="en-US" altLang="zh-CN" sz="1100" dirty="0">
                <a:solidFill>
                  <a:srgbClr val="00B0F0"/>
                </a:solidFill>
                <a:latin typeface="微软雅黑" pitchFamily="34" charset="-122"/>
                <a:ea typeface="微软雅黑" pitchFamily="34" charset="-122"/>
                <a:cs typeface="华文黑体" pitchFamily="2" charset="-122"/>
              </a:rPr>
              <a:t>Poor maintenance strategies inflate asset </a:t>
            </a:r>
            <a:r>
              <a:rPr lang="en-US" altLang="zh-CN" sz="1100" dirty="0">
                <a:solidFill>
                  <a:schemeClr val="bg1"/>
                </a:solidFill>
                <a:latin typeface="微软雅黑" pitchFamily="34" charset="-122"/>
                <a:ea typeface="微软雅黑" pitchFamily="34" charset="-122"/>
                <a:cs typeface="华文黑体" pitchFamily="2" charset="-122"/>
              </a:rPr>
              <a:t>lifespan estimates by 20-30%, causing billions in annual losses.</a:t>
            </a:r>
          </a:p>
          <a:p>
            <a:pPr marL="171450" indent="-171450">
              <a:lnSpc>
                <a:spcPct val="150000"/>
              </a:lnSpc>
              <a:buFont typeface="Arial" panose="020B0604020202020204" pitchFamily="34" charset="0"/>
              <a:buChar char="•"/>
            </a:pPr>
            <a:r>
              <a:rPr lang="en-US" altLang="zh-CN" sz="1100" dirty="0">
                <a:solidFill>
                  <a:srgbClr val="00B0F0"/>
                </a:solidFill>
                <a:latin typeface="微软雅黑" pitchFamily="34" charset="-122"/>
                <a:ea typeface="微软雅黑" pitchFamily="34" charset="-122"/>
                <a:cs typeface="华文黑体" pitchFamily="2" charset="-122"/>
              </a:rPr>
              <a:t>Reactive maintenance model in energy asset management incurs substantial costs, </a:t>
            </a:r>
            <a:r>
              <a:rPr lang="en-US" altLang="zh-CN" sz="1100" dirty="0">
                <a:solidFill>
                  <a:schemeClr val="bg1"/>
                </a:solidFill>
                <a:latin typeface="微软雅黑" pitchFamily="34" charset="-122"/>
                <a:ea typeface="微软雅黑" pitchFamily="34" charset="-122"/>
                <a:cs typeface="华文黑体" pitchFamily="2" charset="-122"/>
              </a:rPr>
              <a:t>with unexpected downtimes of wind turbines alone causing up to $30,000 in daily losses per turbine. </a:t>
            </a:r>
          </a:p>
          <a:p>
            <a:pPr marL="171450" indent="-171450">
              <a:lnSpc>
                <a:spcPct val="150000"/>
              </a:lnSpc>
              <a:buFont typeface="Arial" panose="020B0604020202020204" pitchFamily="34" charset="0"/>
              <a:buChar char="•"/>
            </a:pPr>
            <a:r>
              <a:rPr lang="en-US" altLang="zh-CN" sz="1100" dirty="0">
                <a:solidFill>
                  <a:schemeClr val="bg1"/>
                </a:solidFill>
                <a:latin typeface="微软雅黑" pitchFamily="34" charset="-122"/>
                <a:ea typeface="微软雅黑" pitchFamily="34" charset="-122"/>
                <a:cs typeface="华文黑体" pitchFamily="2" charset="-122"/>
              </a:rPr>
              <a:t>Outdated 2D and basic 3D modeling fail to optimize asset management, </a:t>
            </a:r>
          </a:p>
        </p:txBody>
      </p:sp>
      <p:sp>
        <p:nvSpPr>
          <p:cNvPr id="33" name="TextBox 32">
            <a:extLst>
              <a:ext uri="{FF2B5EF4-FFF2-40B4-BE49-F238E27FC236}">
                <a16:creationId xmlns:a16="http://schemas.microsoft.com/office/drawing/2014/main" id="{C00E721E-06B3-5C1E-D1B9-FB019DE26F99}"/>
              </a:ext>
            </a:extLst>
          </p:cNvPr>
          <p:cNvSpPr txBox="1"/>
          <p:nvPr/>
        </p:nvSpPr>
        <p:spPr>
          <a:xfrm>
            <a:off x="6508415" y="2348880"/>
            <a:ext cx="5472609" cy="1585947"/>
          </a:xfrm>
          <a:prstGeom prst="rect">
            <a:avLst/>
          </a:prstGeom>
          <a:noFill/>
        </p:spPr>
        <p:txBody>
          <a:bodyPr wrap="square" rtlCol="0" anchor="t">
            <a:spAutoFit/>
          </a:bodyPr>
          <a:lstStyle/>
          <a:p>
            <a:pPr marL="171450" indent="-171450">
              <a:lnSpc>
                <a:spcPct val="150000"/>
              </a:lnSpc>
              <a:buFont typeface="Arial" panose="020B0604020202020204" pitchFamily="34" charset="0"/>
              <a:buChar char="•"/>
            </a:pPr>
            <a:r>
              <a:rPr lang="en-US" altLang="zh-CN" sz="1100" dirty="0">
                <a:solidFill>
                  <a:srgbClr val="00B0F0"/>
                </a:solidFill>
                <a:latin typeface="微软雅黑" pitchFamily="34" charset="-122"/>
                <a:ea typeface="微软雅黑" pitchFamily="34" charset="-122"/>
                <a:cs typeface="华文黑体" pitchFamily="2" charset="-122"/>
              </a:rPr>
              <a:t>Renewable energy integration is hindered by up to </a:t>
            </a:r>
            <a:r>
              <a:rPr lang="en-US" altLang="zh-CN" sz="1100" dirty="0">
                <a:solidFill>
                  <a:schemeClr val="bg1"/>
                </a:solidFill>
                <a:latin typeface="微软雅黑" pitchFamily="34" charset="-122"/>
                <a:ea typeface="微软雅黑" pitchFamily="34" charset="-122"/>
                <a:cs typeface="华文黑体" pitchFamily="2" charset="-122"/>
              </a:rPr>
              <a:t>a 40% supply-demand mismatch during variable weather, maintaining reliance on fossil fuels.</a:t>
            </a:r>
          </a:p>
          <a:p>
            <a:pPr marL="171450" indent="-171450">
              <a:lnSpc>
                <a:spcPct val="150000"/>
              </a:lnSpc>
              <a:buFont typeface="Arial" panose="020B0604020202020204" pitchFamily="34" charset="0"/>
              <a:buChar char="•"/>
            </a:pPr>
            <a:r>
              <a:rPr lang="en-US" altLang="zh-CN" sz="1100" dirty="0">
                <a:solidFill>
                  <a:srgbClr val="00B0F0"/>
                </a:solidFill>
                <a:latin typeface="微软雅黑" pitchFamily="34" charset="-122"/>
                <a:ea typeface="微软雅黑" pitchFamily="34" charset="-122"/>
                <a:cs typeface="华文黑体" pitchFamily="2" charset="-122"/>
              </a:rPr>
              <a:t>Millions of tons of additional CO2 emissions annually, despite </a:t>
            </a:r>
            <a:r>
              <a:rPr lang="en-US" altLang="zh-CN" sz="1100" dirty="0">
                <a:solidFill>
                  <a:schemeClr val="bg1"/>
                </a:solidFill>
                <a:latin typeface="微软雅黑" pitchFamily="34" charset="-122"/>
                <a:ea typeface="微软雅黑" pitchFamily="34" charset="-122"/>
                <a:cs typeface="华文黑体" pitchFamily="2" charset="-122"/>
              </a:rPr>
              <a:t>renewables comprising 29% of global electricity production in 2020</a:t>
            </a:r>
            <a:r>
              <a:rPr lang="en-US" altLang="zh-CN" sz="1100" dirty="0">
                <a:solidFill>
                  <a:srgbClr val="00B0F0"/>
                </a:solidFill>
                <a:latin typeface="微软雅黑" pitchFamily="34" charset="-122"/>
                <a:ea typeface="微软雅黑" pitchFamily="34" charset="-122"/>
                <a:cs typeface="华文黑体" pitchFamily="2" charset="-122"/>
              </a:rPr>
              <a:t>.</a:t>
            </a:r>
          </a:p>
          <a:p>
            <a:pPr marL="171450" indent="-171450">
              <a:lnSpc>
                <a:spcPct val="150000"/>
              </a:lnSpc>
              <a:buFont typeface="Arial" panose="020B0604020202020204" pitchFamily="34" charset="0"/>
              <a:buChar char="•"/>
            </a:pPr>
            <a:r>
              <a:rPr lang="en-US" altLang="zh-CN" sz="1100" dirty="0">
                <a:solidFill>
                  <a:schemeClr val="bg1"/>
                </a:solidFill>
                <a:latin typeface="微软雅黑" pitchFamily="34" charset="-122"/>
                <a:ea typeface="微软雅黑" pitchFamily="34" charset="-122"/>
                <a:cs typeface="华文黑体" pitchFamily="2" charset="-122"/>
              </a:rPr>
              <a:t>Fossil fuels still dominate 61% of electricity generation</a:t>
            </a:r>
            <a:r>
              <a:rPr lang="en-US" altLang="zh-CN" sz="1100" dirty="0">
                <a:solidFill>
                  <a:srgbClr val="00B0F0"/>
                </a:solidFill>
                <a:latin typeface="微软雅黑" pitchFamily="34" charset="-122"/>
                <a:ea typeface="微软雅黑" pitchFamily="34" charset="-122"/>
                <a:cs typeface="华文黑体" pitchFamily="2" charset="-122"/>
              </a:rPr>
              <a:t>, highlighting a significant missed opportunity for carbon reduction.</a:t>
            </a:r>
          </a:p>
        </p:txBody>
      </p:sp>
      <p:sp>
        <p:nvSpPr>
          <p:cNvPr id="34" name="TextBox 33">
            <a:extLst>
              <a:ext uri="{FF2B5EF4-FFF2-40B4-BE49-F238E27FC236}">
                <a16:creationId xmlns:a16="http://schemas.microsoft.com/office/drawing/2014/main" id="{EF28FCFC-D240-5EFF-9E99-15AE38351D48}"/>
              </a:ext>
            </a:extLst>
          </p:cNvPr>
          <p:cNvSpPr txBox="1"/>
          <p:nvPr/>
        </p:nvSpPr>
        <p:spPr>
          <a:xfrm>
            <a:off x="83638" y="4797152"/>
            <a:ext cx="5867552" cy="1585947"/>
          </a:xfrm>
          <a:prstGeom prst="rect">
            <a:avLst/>
          </a:prstGeom>
          <a:noFill/>
        </p:spPr>
        <p:txBody>
          <a:bodyPr wrap="square" rtlCol="0" anchor="t">
            <a:spAutoFit/>
          </a:bodyPr>
          <a:lstStyle/>
          <a:p>
            <a:pPr marL="171450" indent="-171450">
              <a:lnSpc>
                <a:spcPct val="150000"/>
              </a:lnSpc>
              <a:buFont typeface="Arial" panose="020B0604020202020204" pitchFamily="34" charset="0"/>
              <a:buChar char="•"/>
            </a:pPr>
            <a:r>
              <a:rPr lang="en-US" altLang="zh-CN" sz="1100" dirty="0">
                <a:solidFill>
                  <a:srgbClr val="00B0F0"/>
                </a:solidFill>
                <a:latin typeface="微软雅黑" pitchFamily="34" charset="-122"/>
                <a:ea typeface="微软雅黑" pitchFamily="34" charset="-122"/>
                <a:cs typeface="华文黑体" pitchFamily="2" charset="-122"/>
              </a:rPr>
              <a:t>Commercial buildings waste up to </a:t>
            </a:r>
            <a:r>
              <a:rPr lang="en-US" altLang="zh-CN" sz="1100" dirty="0">
                <a:solidFill>
                  <a:schemeClr val="bg1"/>
                </a:solidFill>
                <a:latin typeface="微软雅黑" pitchFamily="34" charset="-122"/>
                <a:ea typeface="微软雅黑" pitchFamily="34" charset="-122"/>
                <a:cs typeface="华文黑体" pitchFamily="2" charset="-122"/>
              </a:rPr>
              <a:t>30% of energy due to inadequate real-time management tools</a:t>
            </a:r>
            <a:r>
              <a:rPr lang="en-US" altLang="zh-CN" sz="1100" dirty="0">
                <a:solidFill>
                  <a:srgbClr val="00B0F0"/>
                </a:solidFill>
                <a:latin typeface="微软雅黑" pitchFamily="34" charset="-122"/>
                <a:ea typeface="微软雅黑" pitchFamily="34" charset="-122"/>
                <a:cs typeface="华文黑体" pitchFamily="2" charset="-122"/>
              </a:rPr>
              <a:t>.</a:t>
            </a:r>
          </a:p>
          <a:p>
            <a:pPr marL="171450" indent="-171450">
              <a:lnSpc>
                <a:spcPct val="150000"/>
              </a:lnSpc>
              <a:buFont typeface="Arial" panose="020B0604020202020204" pitchFamily="34" charset="0"/>
              <a:buChar char="•"/>
            </a:pPr>
            <a:r>
              <a:rPr lang="en-US" altLang="zh-CN" sz="1100" dirty="0">
                <a:solidFill>
                  <a:srgbClr val="00B0F0"/>
                </a:solidFill>
                <a:latin typeface="微软雅黑" pitchFamily="34" charset="-122"/>
                <a:ea typeface="微软雅黑" pitchFamily="34" charset="-122"/>
                <a:cs typeface="华文黑体" pitchFamily="2" charset="-122"/>
              </a:rPr>
              <a:t>Causing hundreds of millions of tons of excess CO2 emissions annually.</a:t>
            </a:r>
          </a:p>
          <a:p>
            <a:pPr marL="171450" indent="-171450">
              <a:lnSpc>
                <a:spcPct val="150000"/>
              </a:lnSpc>
              <a:buFont typeface="Arial" panose="020B0604020202020204" pitchFamily="34" charset="0"/>
              <a:buChar char="•"/>
            </a:pPr>
            <a:r>
              <a:rPr lang="en-US" altLang="zh-CN" sz="1100" dirty="0">
                <a:solidFill>
                  <a:srgbClr val="00B0F0"/>
                </a:solidFill>
                <a:latin typeface="微软雅黑" pitchFamily="34" charset="-122"/>
                <a:ea typeface="微软雅黑" pitchFamily="34" charset="-122"/>
                <a:cs typeface="华文黑体" pitchFamily="2" charset="-122"/>
              </a:rPr>
              <a:t>Lack of advanced demand-response and predictive analytics keeps energy systems from operating at peak efficiency, unnecessarily enlarging the carbon footprint.</a:t>
            </a:r>
          </a:p>
        </p:txBody>
      </p:sp>
      <p:sp>
        <p:nvSpPr>
          <p:cNvPr id="35" name="TextBox 34">
            <a:extLst>
              <a:ext uri="{FF2B5EF4-FFF2-40B4-BE49-F238E27FC236}">
                <a16:creationId xmlns:a16="http://schemas.microsoft.com/office/drawing/2014/main" id="{CD55CE2B-AD1A-FEAD-3D21-7B92C9C06389}"/>
              </a:ext>
            </a:extLst>
          </p:cNvPr>
          <p:cNvSpPr txBox="1"/>
          <p:nvPr/>
        </p:nvSpPr>
        <p:spPr>
          <a:xfrm>
            <a:off x="6562159" y="4797152"/>
            <a:ext cx="5544616" cy="1585947"/>
          </a:xfrm>
          <a:prstGeom prst="rect">
            <a:avLst/>
          </a:prstGeom>
          <a:noFill/>
        </p:spPr>
        <p:txBody>
          <a:bodyPr wrap="square" rtlCol="0" anchor="t">
            <a:spAutoFit/>
          </a:bodyPr>
          <a:lstStyle/>
          <a:p>
            <a:pPr marL="171450" indent="-171450">
              <a:lnSpc>
                <a:spcPct val="150000"/>
              </a:lnSpc>
              <a:buFont typeface="Arial" panose="020B0604020202020204" pitchFamily="34" charset="0"/>
              <a:buChar char="•"/>
            </a:pPr>
            <a:r>
              <a:rPr lang="en-US" altLang="zh-CN" sz="1100" dirty="0">
                <a:solidFill>
                  <a:srgbClr val="00B0F0"/>
                </a:solidFill>
                <a:latin typeface="微软雅黑" pitchFamily="34" charset="-122"/>
                <a:ea typeface="微软雅黑" pitchFamily="34" charset="-122"/>
                <a:cs typeface="华文黑体" pitchFamily="2" charset="-122"/>
              </a:rPr>
              <a:t>Over </a:t>
            </a:r>
            <a:r>
              <a:rPr lang="en-US" altLang="zh-CN" sz="1100" dirty="0">
                <a:solidFill>
                  <a:schemeClr val="bg1"/>
                </a:solidFill>
                <a:latin typeface="微软雅黑" pitchFamily="34" charset="-122"/>
                <a:ea typeface="微软雅黑" pitchFamily="34" charset="-122"/>
                <a:cs typeface="华文黑体" pitchFamily="2" charset="-122"/>
              </a:rPr>
              <a:t>20 disparate carbon trading systems </a:t>
            </a:r>
            <a:r>
              <a:rPr lang="en-US" altLang="zh-CN" sz="1100" dirty="0">
                <a:solidFill>
                  <a:srgbClr val="00B0F0"/>
                </a:solidFill>
                <a:latin typeface="微软雅黑" pitchFamily="34" charset="-122"/>
                <a:ea typeface="微软雅黑" pitchFamily="34" charset="-122"/>
                <a:cs typeface="华文黑体" pitchFamily="2" charset="-122"/>
              </a:rPr>
              <a:t>and no standardized verification processes lead to a fragmented, inefficient market.</a:t>
            </a:r>
          </a:p>
          <a:p>
            <a:pPr marL="171450" indent="-171450">
              <a:lnSpc>
                <a:spcPct val="150000"/>
              </a:lnSpc>
              <a:buFont typeface="Arial" panose="020B0604020202020204" pitchFamily="34" charset="0"/>
              <a:buChar char="•"/>
            </a:pPr>
            <a:r>
              <a:rPr lang="en-US" altLang="zh-CN" sz="1100" dirty="0">
                <a:solidFill>
                  <a:srgbClr val="00B0F0"/>
                </a:solidFill>
                <a:latin typeface="微软雅黑" pitchFamily="34" charset="-122"/>
                <a:ea typeface="微软雅黑" pitchFamily="34" charset="-122"/>
                <a:cs typeface="华文黑体" pitchFamily="2" charset="-122"/>
              </a:rPr>
              <a:t>Market inefficiencies discourage investment in carbon reduction projects, slowing global emission reduction efforts.</a:t>
            </a:r>
          </a:p>
          <a:p>
            <a:pPr marL="171450" indent="-171450">
              <a:lnSpc>
                <a:spcPct val="150000"/>
              </a:lnSpc>
              <a:buFont typeface="Arial" panose="020B0604020202020204" pitchFamily="34" charset="0"/>
              <a:buChar char="•"/>
            </a:pPr>
            <a:r>
              <a:rPr lang="en-US" altLang="zh-CN" sz="1100" dirty="0">
                <a:solidFill>
                  <a:schemeClr val="bg1"/>
                </a:solidFill>
                <a:latin typeface="微软雅黑" pitchFamily="34" charset="-122"/>
                <a:ea typeface="微软雅黑" pitchFamily="34" charset="-122"/>
                <a:cs typeface="华文黑体" pitchFamily="2" charset="-122"/>
              </a:rPr>
              <a:t>Carbon credit price variability, ranging from $1 to over $50 per ton of CO2</a:t>
            </a:r>
            <a:r>
              <a:rPr lang="en-US" altLang="zh-CN" sz="1100" dirty="0">
                <a:solidFill>
                  <a:srgbClr val="00B0F0"/>
                </a:solidFill>
                <a:latin typeface="微软雅黑" pitchFamily="34" charset="-122"/>
                <a:ea typeface="微软雅黑" pitchFamily="34" charset="-122"/>
                <a:cs typeface="华文黑体" pitchFamily="2" charset="-122"/>
              </a:rPr>
              <a:t>, complicates strategic planning for emission reduction initiatives.</a:t>
            </a:r>
          </a:p>
        </p:txBody>
      </p:sp>
      <p:sp>
        <p:nvSpPr>
          <p:cNvPr id="36" name="TextBox 35">
            <a:extLst>
              <a:ext uri="{FF2B5EF4-FFF2-40B4-BE49-F238E27FC236}">
                <a16:creationId xmlns:a16="http://schemas.microsoft.com/office/drawing/2014/main" id="{333E9543-B277-E4FB-1835-75E5D84C057D}"/>
              </a:ext>
            </a:extLst>
          </p:cNvPr>
          <p:cNvSpPr txBox="1"/>
          <p:nvPr/>
        </p:nvSpPr>
        <p:spPr>
          <a:xfrm>
            <a:off x="7359537" y="4411028"/>
            <a:ext cx="3664025" cy="338554"/>
          </a:xfrm>
          <a:prstGeom prst="rect">
            <a:avLst/>
          </a:prstGeom>
          <a:noFill/>
        </p:spPr>
        <p:txBody>
          <a:bodyPr wrap="square" rtlCol="0">
            <a:spAutoFit/>
          </a:bodyPr>
          <a:lstStyle/>
          <a:p>
            <a:r>
              <a:rPr lang="en-IN" sz="1600" b="1" dirty="0">
                <a:solidFill>
                  <a:srgbClr val="2FC9FF"/>
                </a:solidFill>
              </a:rPr>
              <a:t>Carbon Credit Trading Inefficiencies</a:t>
            </a:r>
          </a:p>
        </p:txBody>
      </p:sp>
      <p:sp>
        <p:nvSpPr>
          <p:cNvPr id="37" name="TextBox 36">
            <a:extLst>
              <a:ext uri="{FF2B5EF4-FFF2-40B4-BE49-F238E27FC236}">
                <a16:creationId xmlns:a16="http://schemas.microsoft.com/office/drawing/2014/main" id="{281CD6F4-18FB-A965-EB7F-73538423BAB2}"/>
              </a:ext>
            </a:extLst>
          </p:cNvPr>
          <p:cNvSpPr txBox="1"/>
          <p:nvPr/>
        </p:nvSpPr>
        <p:spPr>
          <a:xfrm>
            <a:off x="1006811" y="1905901"/>
            <a:ext cx="3031631" cy="338554"/>
          </a:xfrm>
          <a:prstGeom prst="rect">
            <a:avLst/>
          </a:prstGeom>
          <a:noFill/>
        </p:spPr>
        <p:txBody>
          <a:bodyPr wrap="square" rtlCol="0">
            <a:spAutoFit/>
          </a:bodyPr>
          <a:lstStyle/>
          <a:p>
            <a:r>
              <a:rPr lang="en-IN" sz="1600" b="1" dirty="0">
                <a:solidFill>
                  <a:srgbClr val="2FC9FF"/>
                </a:solidFill>
              </a:rPr>
              <a:t>Suboptimal Asset Management</a:t>
            </a:r>
          </a:p>
        </p:txBody>
      </p:sp>
      <p:sp>
        <p:nvSpPr>
          <p:cNvPr id="38" name="TextBox 37">
            <a:extLst>
              <a:ext uri="{FF2B5EF4-FFF2-40B4-BE49-F238E27FC236}">
                <a16:creationId xmlns:a16="http://schemas.microsoft.com/office/drawing/2014/main" id="{154DA32E-8864-19D1-DFB4-22A5D4E73261}"/>
              </a:ext>
            </a:extLst>
          </p:cNvPr>
          <p:cNvSpPr txBox="1"/>
          <p:nvPr/>
        </p:nvSpPr>
        <p:spPr>
          <a:xfrm>
            <a:off x="7412706" y="1905901"/>
            <a:ext cx="3664025" cy="338554"/>
          </a:xfrm>
          <a:prstGeom prst="rect">
            <a:avLst/>
          </a:prstGeom>
          <a:noFill/>
        </p:spPr>
        <p:txBody>
          <a:bodyPr wrap="square" rtlCol="0">
            <a:spAutoFit/>
          </a:bodyPr>
          <a:lstStyle/>
          <a:p>
            <a:r>
              <a:rPr lang="en-IN" sz="1600" b="1" dirty="0">
                <a:solidFill>
                  <a:srgbClr val="2FC9FF"/>
                </a:solidFill>
              </a:rPr>
              <a:t>Inadequate Energy Usage Optimization</a:t>
            </a:r>
          </a:p>
        </p:txBody>
      </p:sp>
      <p:sp>
        <p:nvSpPr>
          <p:cNvPr id="39" name="TextBox 38">
            <a:extLst>
              <a:ext uri="{FF2B5EF4-FFF2-40B4-BE49-F238E27FC236}">
                <a16:creationId xmlns:a16="http://schemas.microsoft.com/office/drawing/2014/main" id="{B4BD752B-21FD-F41B-F0E6-4E760913AB84}"/>
              </a:ext>
            </a:extLst>
          </p:cNvPr>
          <p:cNvSpPr txBox="1"/>
          <p:nvPr/>
        </p:nvSpPr>
        <p:spPr>
          <a:xfrm>
            <a:off x="953642" y="4400074"/>
            <a:ext cx="3664025" cy="338554"/>
          </a:xfrm>
          <a:prstGeom prst="rect">
            <a:avLst/>
          </a:prstGeom>
          <a:noFill/>
        </p:spPr>
        <p:txBody>
          <a:bodyPr wrap="square" rtlCol="0">
            <a:spAutoFit/>
          </a:bodyPr>
          <a:lstStyle/>
          <a:p>
            <a:r>
              <a:rPr lang="en-IN" sz="1600" b="1" dirty="0">
                <a:solidFill>
                  <a:srgbClr val="2FC9FF"/>
                </a:solidFill>
              </a:rPr>
              <a:t>Inefficient Energy Integration</a:t>
            </a:r>
          </a:p>
        </p:txBody>
      </p:sp>
      <p:sp>
        <p:nvSpPr>
          <p:cNvPr id="40" name="TextBox 39">
            <a:extLst>
              <a:ext uri="{FF2B5EF4-FFF2-40B4-BE49-F238E27FC236}">
                <a16:creationId xmlns:a16="http://schemas.microsoft.com/office/drawing/2014/main" id="{0B353CAA-F5AB-718C-7B44-A8C0655A1196}"/>
              </a:ext>
            </a:extLst>
          </p:cNvPr>
          <p:cNvSpPr txBox="1"/>
          <p:nvPr/>
        </p:nvSpPr>
        <p:spPr>
          <a:xfrm flipH="1">
            <a:off x="118541" y="86826"/>
            <a:ext cx="4157806"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tabLst/>
              <a:defRPr/>
            </a:pPr>
            <a:r>
              <a:rPr lang="en-US" altLang="zh-CN" sz="2400" b="0" dirty="0">
                <a:solidFill>
                  <a:srgbClr val="53D2FF"/>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Problem</a:t>
            </a:r>
            <a:endParaRPr kumimoji="0" lang="zh-CN" altLang="en-US" sz="24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Rounded MT Bold" pitchFamily="34" charset="0"/>
              <a:cs typeface="Times New Roman" pitchFamily="18" charset="0"/>
            </a:endParaRPr>
          </a:p>
        </p:txBody>
      </p:sp>
      <p:sp>
        <p:nvSpPr>
          <p:cNvPr id="41" name="TextBox 40">
            <a:extLst>
              <a:ext uri="{FF2B5EF4-FFF2-40B4-BE49-F238E27FC236}">
                <a16:creationId xmlns:a16="http://schemas.microsoft.com/office/drawing/2014/main" id="{81C95B83-C8BA-C88F-3529-6CB41ACC9F61}"/>
              </a:ext>
            </a:extLst>
          </p:cNvPr>
          <p:cNvSpPr txBox="1"/>
          <p:nvPr/>
        </p:nvSpPr>
        <p:spPr>
          <a:xfrm>
            <a:off x="190550" y="799496"/>
            <a:ext cx="11790474" cy="646331"/>
          </a:xfrm>
          <a:prstGeom prst="rect">
            <a:avLst/>
          </a:prstGeom>
          <a:noFill/>
        </p:spPr>
        <p:txBody>
          <a:bodyPr wrap="square" rtlCol="0">
            <a:spAutoFit/>
          </a:bodyPr>
          <a:lstStyle/>
          <a:p>
            <a:r>
              <a:rPr lang="en-US" dirty="0">
                <a:solidFill>
                  <a:schemeClr val="bg1"/>
                </a:solidFill>
              </a:rPr>
              <a:t>We've identified key areas signaling urgent concerns alongside significant opportunities for enhancement. These domains present critical challenges that demand immediate and innovative solutions for improvement.</a:t>
            </a:r>
            <a:endParaRPr lang="en-IN" dirty="0">
              <a:solidFill>
                <a:schemeClr val="bg1"/>
              </a:solidFill>
            </a:endParaRPr>
          </a:p>
        </p:txBody>
      </p:sp>
    </p:spTree>
    <p:extLst>
      <p:ext uri="{BB962C8B-B14F-4D97-AF65-F5344CB8AC3E}">
        <p14:creationId xmlns:p14="http://schemas.microsoft.com/office/powerpoint/2010/main" val="28716160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Effect transition="in" filter="fade">
                                      <p:cBhvr>
                                        <p:cTn id="7" dur="1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CB5D8C-F87F-1D31-2AA0-B6ABA22F6ACE}"/>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2CF67C4-4468-2D21-16A1-9B60DD722900}"/>
              </a:ext>
            </a:extLst>
          </p:cNvPr>
          <p:cNvSpPr txBox="1"/>
          <p:nvPr/>
        </p:nvSpPr>
        <p:spPr>
          <a:xfrm>
            <a:off x="262558" y="1052736"/>
            <a:ext cx="11665296" cy="5909310"/>
          </a:xfrm>
          <a:prstGeom prst="rect">
            <a:avLst/>
          </a:prstGeom>
          <a:noFill/>
        </p:spPr>
        <p:txBody>
          <a:bodyPr wrap="square">
            <a:spAutoFit/>
          </a:bodyPr>
          <a:lstStyle/>
          <a:p>
            <a:pPr algn="l"/>
            <a:r>
              <a:rPr lang="en-US" sz="1400" i="0" dirty="0">
                <a:solidFill>
                  <a:srgbClr val="ECECEC"/>
                </a:solidFill>
                <a:effectLst/>
              </a:rPr>
              <a:t>We propose a cutting-edge framework leveraging the synergistic capabilities of </a:t>
            </a:r>
            <a:r>
              <a:rPr lang="en-US" sz="1400" i="0" dirty="0">
                <a:solidFill>
                  <a:srgbClr val="2FC9FF"/>
                </a:solidFill>
                <a:effectLst/>
              </a:rPr>
              <a:t>Neural Radiance Fields (</a:t>
            </a:r>
            <a:r>
              <a:rPr lang="en-US" sz="1400" i="0" dirty="0" err="1">
                <a:solidFill>
                  <a:srgbClr val="2FC9FF"/>
                </a:solidFill>
                <a:effectLst/>
              </a:rPr>
              <a:t>NeRF</a:t>
            </a:r>
            <a:r>
              <a:rPr lang="en-US" sz="1400" i="0" dirty="0">
                <a:solidFill>
                  <a:srgbClr val="2FC9FF"/>
                </a:solidFill>
                <a:effectLst/>
              </a:rPr>
              <a:t>), Gen AI and Blockchain</a:t>
            </a:r>
            <a:r>
              <a:rPr lang="en-US" sz="1400" i="0" dirty="0">
                <a:solidFill>
                  <a:srgbClr val="ECECEC"/>
                </a:solidFill>
                <a:effectLst/>
              </a:rPr>
              <a:t>. </a:t>
            </a:r>
          </a:p>
          <a:p>
            <a:pPr algn="l"/>
            <a:r>
              <a:rPr lang="en-US" sz="1400" i="0" dirty="0">
                <a:solidFill>
                  <a:srgbClr val="ECECEC"/>
                </a:solidFill>
                <a:effectLst/>
              </a:rPr>
              <a:t>Designed to seamlessly integrate with existing enterprise systems, our solution addresses the intricate demands of contemporary energy systems and champions environmental sustainability through its following </a:t>
            </a:r>
            <a:r>
              <a:rPr lang="en-US" sz="1400" b="1" i="0" dirty="0">
                <a:solidFill>
                  <a:srgbClr val="2FC9FF"/>
                </a:solidFill>
                <a:effectLst/>
              </a:rPr>
              <a:t>3 core components</a:t>
            </a:r>
            <a:r>
              <a:rPr lang="en-US" sz="1400" i="0" dirty="0">
                <a:solidFill>
                  <a:srgbClr val="ECECEC"/>
                </a:solidFill>
                <a:effectLst/>
              </a:rPr>
              <a:t>:</a:t>
            </a:r>
          </a:p>
          <a:p>
            <a:pPr algn="l"/>
            <a:endParaRPr lang="en-US" sz="1400" i="0" dirty="0">
              <a:solidFill>
                <a:srgbClr val="ECECEC"/>
              </a:solidFill>
              <a:effectLst/>
            </a:endParaRPr>
          </a:p>
          <a:p>
            <a:pPr algn="l"/>
            <a:r>
              <a:rPr lang="en-US" sz="1400" b="1" i="0" dirty="0">
                <a:solidFill>
                  <a:srgbClr val="2FC9FF"/>
                </a:solidFill>
                <a:effectLst/>
              </a:rPr>
              <a:t>High-Fidelity 3D Modeling with </a:t>
            </a:r>
            <a:r>
              <a:rPr lang="en-US" sz="1400" b="1" i="0" dirty="0" err="1">
                <a:solidFill>
                  <a:srgbClr val="2FC9FF"/>
                </a:solidFill>
                <a:effectLst/>
              </a:rPr>
              <a:t>NeRF</a:t>
            </a:r>
            <a:endParaRPr lang="en-US" sz="1400" i="0" dirty="0">
              <a:solidFill>
                <a:srgbClr val="ECECEC"/>
              </a:solidFill>
              <a:effectLst/>
            </a:endParaRPr>
          </a:p>
          <a:p>
            <a:pPr marL="285750" indent="-285750" algn="l">
              <a:buFont typeface="Arial" panose="020B0604020202020204" pitchFamily="34" charset="0"/>
              <a:buChar char="•"/>
            </a:pPr>
            <a:r>
              <a:rPr lang="en-US" sz="1400" i="0" dirty="0">
                <a:solidFill>
                  <a:srgbClr val="ECECEC"/>
                </a:solidFill>
                <a:effectLst/>
              </a:rPr>
              <a:t>Utilize </a:t>
            </a:r>
            <a:r>
              <a:rPr lang="en-US" sz="1400" i="0" dirty="0" err="1">
                <a:solidFill>
                  <a:srgbClr val="ECECEC"/>
                </a:solidFill>
                <a:effectLst/>
              </a:rPr>
              <a:t>NeRF</a:t>
            </a:r>
            <a:r>
              <a:rPr lang="en-US" sz="1400" i="0" dirty="0">
                <a:solidFill>
                  <a:srgbClr val="ECECEC"/>
                </a:solidFill>
                <a:effectLst/>
              </a:rPr>
              <a:t> to create photorealistic 3D models from images and live feeds, enhancing asset analysis and optimization. This allows for the simulation of environmental impacts on energy efficiency, guiding the strategic deployment of solar panels and other renewable resources.</a:t>
            </a:r>
          </a:p>
          <a:p>
            <a:pPr marL="285750" indent="-285750" algn="l">
              <a:buFont typeface="Arial" panose="020B0604020202020204" pitchFamily="34" charset="0"/>
              <a:buChar char="•"/>
            </a:pPr>
            <a:r>
              <a:rPr lang="en-US" sz="1400" b="1" i="0" dirty="0">
                <a:solidFill>
                  <a:srgbClr val="2FC9FF"/>
                </a:solidFill>
                <a:effectLst/>
              </a:rPr>
              <a:t>Gen AI-Enhanced Environmental Analysis</a:t>
            </a:r>
            <a:r>
              <a:rPr lang="en-US" sz="1400" i="0" dirty="0">
                <a:solidFill>
                  <a:srgbClr val="ECECEC"/>
                </a:solidFill>
                <a:effectLst/>
              </a:rPr>
              <a:t>: Incorporate Gen AI with 3D models for deep environmental analysis, uncovering insights like geography's influence on renewable outputs. Enables precise scenario testing for optimal asset location and design, improving renewable energy system performance.</a:t>
            </a:r>
          </a:p>
          <a:p>
            <a:pPr algn="l"/>
            <a:endParaRPr lang="en-US" sz="1400" i="0" dirty="0">
              <a:solidFill>
                <a:srgbClr val="ECECEC"/>
              </a:solidFill>
              <a:effectLst/>
            </a:endParaRPr>
          </a:p>
          <a:p>
            <a:pPr algn="l"/>
            <a:r>
              <a:rPr lang="en-US" sz="1400" b="1" i="0" dirty="0">
                <a:solidFill>
                  <a:srgbClr val="2FC9FF"/>
                </a:solidFill>
                <a:effectLst/>
              </a:rPr>
              <a:t>Real-Time Predictive Maintenance and Hidden Factor Analysis along with integration of LLM</a:t>
            </a:r>
            <a:endParaRPr lang="en-US" sz="1400" i="0" dirty="0">
              <a:solidFill>
                <a:srgbClr val="ECECEC"/>
              </a:solidFill>
              <a:effectLst/>
            </a:endParaRPr>
          </a:p>
          <a:p>
            <a:pPr marL="285750" indent="-285750" algn="l">
              <a:buFont typeface="Arial" panose="020B0604020202020204" pitchFamily="34" charset="0"/>
              <a:buChar char="•"/>
            </a:pPr>
            <a:r>
              <a:rPr lang="en-US" sz="1400" i="0" dirty="0">
                <a:solidFill>
                  <a:srgbClr val="ECECEC"/>
                </a:solidFill>
                <a:effectLst/>
              </a:rPr>
              <a:t>Combine AI and stochastic models to identify equipment failures and hidden operational inefficiencies in real-time, significantly reducing unplanned downtime.</a:t>
            </a:r>
          </a:p>
          <a:p>
            <a:pPr marL="285750" indent="-285750" algn="l">
              <a:buFont typeface="Arial" panose="020B0604020202020204" pitchFamily="34" charset="0"/>
              <a:buChar char="•"/>
            </a:pPr>
            <a:r>
              <a:rPr lang="en-US" sz="1400" b="1" i="0" dirty="0">
                <a:solidFill>
                  <a:srgbClr val="2FC9FF"/>
                </a:solidFill>
                <a:effectLst/>
              </a:rPr>
              <a:t>Enhanced Decision-Making with Conversational AI and LLM Insights</a:t>
            </a:r>
            <a:r>
              <a:rPr lang="en-US" sz="1400" i="0" dirty="0">
                <a:solidFill>
                  <a:srgbClr val="ECECEC"/>
                </a:solidFill>
                <a:effectLst/>
              </a:rPr>
              <a:t>: Implement  LLMs for advanced conversational interfaces, enabling immediate access to operational insights and expert-level knowledge extraction.</a:t>
            </a:r>
          </a:p>
          <a:p>
            <a:pPr marL="285750" indent="-285750" algn="l">
              <a:buFont typeface="Arial" panose="020B0604020202020204" pitchFamily="34" charset="0"/>
              <a:buChar char="•"/>
            </a:pPr>
            <a:r>
              <a:rPr lang="en-US" sz="1400" b="1" i="0" dirty="0">
                <a:solidFill>
                  <a:srgbClr val="2FC9FF"/>
                </a:solidFill>
                <a:effectLst/>
              </a:rPr>
              <a:t>Optimized Alerting and Failure Remediation</a:t>
            </a:r>
            <a:r>
              <a:rPr lang="en-US" sz="1400" i="0" dirty="0">
                <a:solidFill>
                  <a:srgbClr val="ECECEC"/>
                </a:solidFill>
                <a:effectLst/>
              </a:rPr>
              <a:t>: Integrate AI-enabled, risk-based alerting with stochastic modeling to dynamically prioritize critical alerts, improving worker response efficiency.</a:t>
            </a:r>
          </a:p>
          <a:p>
            <a:pPr algn="l"/>
            <a:endParaRPr lang="en-US" sz="1400" i="0" dirty="0">
              <a:solidFill>
                <a:srgbClr val="ECECEC"/>
              </a:solidFill>
              <a:effectLst/>
            </a:endParaRPr>
          </a:p>
          <a:p>
            <a:pPr algn="l"/>
            <a:endParaRPr lang="en-US" sz="1400" i="0" dirty="0">
              <a:solidFill>
                <a:srgbClr val="ECECEC"/>
              </a:solidFill>
              <a:effectLst/>
            </a:endParaRPr>
          </a:p>
          <a:p>
            <a:pPr algn="l"/>
            <a:r>
              <a:rPr lang="en-US" sz="1400" b="1" dirty="0">
                <a:solidFill>
                  <a:srgbClr val="2FC9FF"/>
                </a:solidFill>
              </a:rPr>
              <a:t>Carbon Credit Trading Marketplace</a:t>
            </a:r>
          </a:p>
          <a:p>
            <a:pPr algn="l"/>
            <a:r>
              <a:rPr lang="en-US" sz="1400" i="0" dirty="0">
                <a:solidFill>
                  <a:srgbClr val="ECECEC"/>
                </a:solidFill>
                <a:effectLst/>
              </a:rPr>
              <a:t>Using blockchain to establish a decentralized network for carbon credit management, optimizing the use of surplus credits. It transforms carbon credit trading, ensuring market transparency and security. This facilitates efficient trading, spurs investments and supports global efforts in emission reduction.</a:t>
            </a:r>
          </a:p>
          <a:p>
            <a:pPr algn="l"/>
            <a:endParaRPr lang="en-US" sz="1400" dirty="0">
              <a:solidFill>
                <a:srgbClr val="ECECEC"/>
              </a:solidFill>
            </a:endParaRPr>
          </a:p>
          <a:p>
            <a:pPr algn="l"/>
            <a:r>
              <a:rPr lang="en-US" sz="1400" i="0" dirty="0">
                <a:solidFill>
                  <a:srgbClr val="ECECEC"/>
                </a:solidFill>
                <a:effectLst/>
              </a:rPr>
              <a:t>  </a:t>
            </a:r>
          </a:p>
          <a:p>
            <a:pPr algn="l"/>
            <a:endParaRPr lang="en-US" sz="1400" i="0" dirty="0">
              <a:solidFill>
                <a:srgbClr val="ECECEC"/>
              </a:solidFill>
              <a:effectLst/>
            </a:endParaRPr>
          </a:p>
          <a:p>
            <a:pPr algn="l"/>
            <a:endParaRPr lang="en-US" sz="1400" i="0" dirty="0">
              <a:solidFill>
                <a:srgbClr val="ECECEC"/>
              </a:solidFill>
              <a:effectLst/>
            </a:endParaRPr>
          </a:p>
          <a:p>
            <a:pPr algn="l"/>
            <a:endParaRPr lang="en-US" sz="1400" i="0" dirty="0">
              <a:solidFill>
                <a:srgbClr val="ECECEC"/>
              </a:solidFill>
              <a:effectLst/>
            </a:endParaRPr>
          </a:p>
        </p:txBody>
      </p:sp>
      <p:sp>
        <p:nvSpPr>
          <p:cNvPr id="7" name="TextBox 6">
            <a:extLst>
              <a:ext uri="{FF2B5EF4-FFF2-40B4-BE49-F238E27FC236}">
                <a16:creationId xmlns:a16="http://schemas.microsoft.com/office/drawing/2014/main" id="{65FE8B54-CF95-32DC-54C4-ADE53E3887DC}"/>
              </a:ext>
            </a:extLst>
          </p:cNvPr>
          <p:cNvSpPr txBox="1"/>
          <p:nvPr/>
        </p:nvSpPr>
        <p:spPr>
          <a:xfrm flipH="1">
            <a:off x="118541" y="86826"/>
            <a:ext cx="4157806"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tabLst/>
              <a:defRPr/>
            </a:pPr>
            <a:r>
              <a:rPr lang="en-US" altLang="zh-CN" sz="2400" b="0" dirty="0">
                <a:solidFill>
                  <a:srgbClr val="53D2FF"/>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Our Solution</a:t>
            </a:r>
            <a:endParaRPr kumimoji="0" lang="zh-CN" altLang="en-US" sz="24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Rounded MT Bold" pitchFamily="34" charset="0"/>
              <a:cs typeface="Times New Roman" pitchFamily="18" charset="0"/>
            </a:endParaRPr>
          </a:p>
        </p:txBody>
      </p:sp>
    </p:spTree>
    <p:extLst>
      <p:ext uri="{BB962C8B-B14F-4D97-AF65-F5344CB8AC3E}">
        <p14:creationId xmlns:p14="http://schemas.microsoft.com/office/powerpoint/2010/main" val="64884944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1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38AB60-4EB8-CC0D-37D0-6FB7E4CF9C90}"/>
              </a:ext>
            </a:extLst>
          </p:cNvPr>
          <p:cNvPicPr>
            <a:picLocks noChangeAspect="1"/>
          </p:cNvPicPr>
          <p:nvPr/>
        </p:nvPicPr>
        <p:blipFill rotWithShape="1">
          <a:blip r:embed="rId3">
            <a:extLst>
              <a:ext uri="{28A0092B-C50C-407E-A947-70E740481C1C}">
                <a14:useLocalDpi xmlns:a14="http://schemas.microsoft.com/office/drawing/2010/main" val="0"/>
              </a:ext>
            </a:extLst>
          </a:blip>
          <a:srcRect l="34051" r="34052"/>
          <a:stretch/>
        </p:blipFill>
        <p:spPr>
          <a:xfrm>
            <a:off x="-18658" y="980728"/>
            <a:ext cx="4295006" cy="5877272"/>
          </a:xfrm>
          <a:prstGeom prst="rect">
            <a:avLst/>
          </a:prstGeom>
        </p:spPr>
      </p:pic>
      <p:pic>
        <p:nvPicPr>
          <p:cNvPr id="5" name="Picture 4">
            <a:extLst>
              <a:ext uri="{FF2B5EF4-FFF2-40B4-BE49-F238E27FC236}">
                <a16:creationId xmlns:a16="http://schemas.microsoft.com/office/drawing/2014/main" id="{63EBC06D-7763-0031-4D22-DF6FAAE656C4}"/>
              </a:ext>
            </a:extLst>
          </p:cNvPr>
          <p:cNvPicPr>
            <a:picLocks noChangeAspect="1"/>
          </p:cNvPicPr>
          <p:nvPr/>
        </p:nvPicPr>
        <p:blipFill rotWithShape="1">
          <a:blip r:embed="rId4">
            <a:extLst>
              <a:ext uri="{28A0092B-C50C-407E-A947-70E740481C1C}">
                <a14:useLocalDpi xmlns:a14="http://schemas.microsoft.com/office/drawing/2010/main" val="0"/>
              </a:ext>
            </a:extLst>
          </a:blip>
          <a:srcRect l="37005" r="36414"/>
          <a:stretch/>
        </p:blipFill>
        <p:spPr>
          <a:xfrm>
            <a:off x="4956031" y="1053643"/>
            <a:ext cx="3240360" cy="5790446"/>
          </a:xfrm>
          <a:prstGeom prst="rect">
            <a:avLst/>
          </a:prstGeom>
        </p:spPr>
      </p:pic>
      <p:pic>
        <p:nvPicPr>
          <p:cNvPr id="7" name="Picture 6">
            <a:extLst>
              <a:ext uri="{FF2B5EF4-FFF2-40B4-BE49-F238E27FC236}">
                <a16:creationId xmlns:a16="http://schemas.microsoft.com/office/drawing/2014/main" id="{5347262D-5D72-AD0A-40FE-B9DCBFD336CB}"/>
              </a:ext>
            </a:extLst>
          </p:cNvPr>
          <p:cNvPicPr>
            <a:picLocks noChangeAspect="1"/>
          </p:cNvPicPr>
          <p:nvPr/>
        </p:nvPicPr>
        <p:blipFill rotWithShape="1">
          <a:blip r:embed="rId5">
            <a:extLst>
              <a:ext uri="{28A0092B-C50C-407E-A947-70E740481C1C}">
                <a14:useLocalDpi xmlns:a14="http://schemas.microsoft.com/office/drawing/2010/main" val="0"/>
              </a:ext>
            </a:extLst>
          </a:blip>
          <a:srcRect l="38269" r="38777"/>
          <a:stretch/>
        </p:blipFill>
        <p:spPr>
          <a:xfrm>
            <a:off x="8831510" y="1053643"/>
            <a:ext cx="2798199" cy="5790446"/>
          </a:xfrm>
          <a:prstGeom prst="rect">
            <a:avLst/>
          </a:prstGeom>
        </p:spPr>
      </p:pic>
      <p:sp>
        <p:nvSpPr>
          <p:cNvPr id="8" name="TextBox 7">
            <a:extLst>
              <a:ext uri="{FF2B5EF4-FFF2-40B4-BE49-F238E27FC236}">
                <a16:creationId xmlns:a16="http://schemas.microsoft.com/office/drawing/2014/main" id="{6B7C7267-88AD-7012-EB41-6E84261FF7A4}"/>
              </a:ext>
            </a:extLst>
          </p:cNvPr>
          <p:cNvSpPr txBox="1"/>
          <p:nvPr/>
        </p:nvSpPr>
        <p:spPr>
          <a:xfrm flipH="1">
            <a:off x="118541" y="86826"/>
            <a:ext cx="4157806"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tabLst/>
              <a:defRPr/>
            </a:pPr>
            <a:r>
              <a:rPr lang="en-US" altLang="zh-CN" sz="2400" b="0" dirty="0">
                <a:solidFill>
                  <a:srgbClr val="53D2FF"/>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Wireframes</a:t>
            </a:r>
            <a:endParaRPr kumimoji="0" lang="zh-CN" altLang="en-US" sz="24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Rounded MT Bold" pitchFamily="34" charset="0"/>
              <a:cs typeface="Times New Roman" pitchFamily="18" charset="0"/>
            </a:endParaRPr>
          </a:p>
        </p:txBody>
      </p:sp>
      <p:sp>
        <p:nvSpPr>
          <p:cNvPr id="9" name="TextBox 8">
            <a:extLst>
              <a:ext uri="{FF2B5EF4-FFF2-40B4-BE49-F238E27FC236}">
                <a16:creationId xmlns:a16="http://schemas.microsoft.com/office/drawing/2014/main" id="{1C379063-41CC-19A7-E027-AA8B5C3EC7B8}"/>
              </a:ext>
            </a:extLst>
          </p:cNvPr>
          <p:cNvSpPr txBox="1"/>
          <p:nvPr/>
        </p:nvSpPr>
        <p:spPr>
          <a:xfrm flipH="1">
            <a:off x="22944" y="494441"/>
            <a:ext cx="4157806"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tabLst/>
              <a:defRPr/>
            </a:pPr>
            <a:r>
              <a:rPr lang="en-US" altLang="zh-CN" sz="1600" b="0" noProof="0" dirty="0">
                <a:solidFill>
                  <a:schemeClr val="bg1"/>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Complete Framework consisting all 3 components</a:t>
            </a:r>
            <a:endParaRPr kumimoji="0" lang="zh-CN" altLang="en-US" sz="1600" b="0" i="0" u="none" strike="noStrike" kern="0" cap="none" spc="0" normalizeH="0" baseline="0" noProof="0" dirty="0">
              <a:ln w="18415" cmpd="sng">
                <a:noFill/>
                <a:prstDash val="solid"/>
              </a:ln>
              <a:solidFill>
                <a:schemeClr val="bg1"/>
              </a:solidFill>
              <a:effectLst>
                <a:outerShdw blurRad="266700" algn="tl" rotWithShape="0">
                  <a:schemeClr val="tx2">
                    <a:lumMod val="40000"/>
                    <a:lumOff val="60000"/>
                    <a:alpha val="55000"/>
                  </a:schemeClr>
                </a:outerShdw>
              </a:effectLst>
              <a:uLnTx/>
              <a:uFillTx/>
              <a:latin typeface="Arial Rounded MT Bold" pitchFamily="34" charset="0"/>
              <a:cs typeface="Times New Roman" pitchFamily="18" charset="0"/>
            </a:endParaRPr>
          </a:p>
        </p:txBody>
      </p:sp>
      <p:sp>
        <p:nvSpPr>
          <p:cNvPr id="10" name="TextBox 9">
            <a:extLst>
              <a:ext uri="{FF2B5EF4-FFF2-40B4-BE49-F238E27FC236}">
                <a16:creationId xmlns:a16="http://schemas.microsoft.com/office/drawing/2014/main" id="{98C96EAA-F147-20DF-3B05-93A50883F0A8}"/>
              </a:ext>
            </a:extLst>
          </p:cNvPr>
          <p:cNvSpPr txBox="1"/>
          <p:nvPr/>
        </p:nvSpPr>
        <p:spPr>
          <a:xfrm flipH="1">
            <a:off x="4942363" y="494503"/>
            <a:ext cx="3254027"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tabLst/>
              <a:defRPr/>
            </a:pPr>
            <a:r>
              <a:rPr lang="en-US" altLang="zh-CN" sz="1600" b="0" noProof="0" dirty="0">
                <a:solidFill>
                  <a:schemeClr val="bg1"/>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Our </a:t>
            </a:r>
            <a:r>
              <a:rPr lang="en-US" altLang="zh-CN" sz="1600" b="0" noProof="0" dirty="0" err="1">
                <a:solidFill>
                  <a:schemeClr val="bg1"/>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NeRF</a:t>
            </a:r>
            <a:r>
              <a:rPr lang="en-US" altLang="zh-CN" sz="1600" b="0" noProof="0" dirty="0">
                <a:solidFill>
                  <a:schemeClr val="bg1"/>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 algorithm catered for this use-case</a:t>
            </a:r>
            <a:endParaRPr kumimoji="0" lang="zh-CN" altLang="en-US" sz="1600" b="0" i="0" u="none" strike="noStrike" kern="0" cap="none" spc="0" normalizeH="0" baseline="0" noProof="0" dirty="0">
              <a:ln w="18415" cmpd="sng">
                <a:noFill/>
                <a:prstDash val="solid"/>
              </a:ln>
              <a:solidFill>
                <a:schemeClr val="bg1"/>
              </a:solidFill>
              <a:effectLst>
                <a:outerShdw blurRad="266700" algn="tl" rotWithShape="0">
                  <a:schemeClr val="tx2">
                    <a:lumMod val="40000"/>
                    <a:lumOff val="60000"/>
                    <a:alpha val="55000"/>
                  </a:schemeClr>
                </a:outerShdw>
              </a:effectLst>
              <a:uLnTx/>
              <a:uFillTx/>
              <a:latin typeface="Arial Rounded MT Bold" pitchFamily="34" charset="0"/>
              <a:cs typeface="Times New Roman" pitchFamily="18" charset="0"/>
            </a:endParaRPr>
          </a:p>
        </p:txBody>
      </p:sp>
      <p:sp>
        <p:nvSpPr>
          <p:cNvPr id="11" name="TextBox 10">
            <a:extLst>
              <a:ext uri="{FF2B5EF4-FFF2-40B4-BE49-F238E27FC236}">
                <a16:creationId xmlns:a16="http://schemas.microsoft.com/office/drawing/2014/main" id="{F0B6ECE6-1A77-2D0C-7BAB-E0593AC7C397}"/>
              </a:ext>
            </a:extLst>
          </p:cNvPr>
          <p:cNvSpPr txBox="1"/>
          <p:nvPr/>
        </p:nvSpPr>
        <p:spPr>
          <a:xfrm flipH="1">
            <a:off x="8830091" y="494441"/>
            <a:ext cx="3254027" cy="28931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tabLst/>
              <a:defRPr/>
            </a:pPr>
            <a:r>
              <a:rPr lang="en-US" altLang="zh-CN" sz="1600" b="0" dirty="0">
                <a:solidFill>
                  <a:schemeClr val="bg1"/>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Carbon Credit Marketplace</a:t>
            </a:r>
            <a:endParaRPr kumimoji="0" lang="zh-CN" altLang="en-US" sz="1600" b="0" i="0" u="none" strike="noStrike" kern="0" cap="none" spc="0" normalizeH="0" baseline="0" noProof="0" dirty="0">
              <a:ln w="18415" cmpd="sng">
                <a:noFill/>
                <a:prstDash val="solid"/>
              </a:ln>
              <a:solidFill>
                <a:schemeClr val="bg1"/>
              </a:solidFill>
              <a:effectLst>
                <a:outerShdw blurRad="266700" algn="tl" rotWithShape="0">
                  <a:schemeClr val="tx2">
                    <a:lumMod val="40000"/>
                    <a:lumOff val="60000"/>
                    <a:alpha val="55000"/>
                  </a:schemeClr>
                </a:outerShdw>
              </a:effectLst>
              <a:uLnTx/>
              <a:uFillTx/>
              <a:latin typeface="Arial Rounded MT Bold" pitchFamily="34" charset="0"/>
              <a:cs typeface="Times New Roman" pitchFamily="18" charset="0"/>
            </a:endParaRPr>
          </a:p>
        </p:txBody>
      </p:sp>
      <p:sp>
        <p:nvSpPr>
          <p:cNvPr id="12" name="TextBox 11">
            <a:extLst>
              <a:ext uri="{FF2B5EF4-FFF2-40B4-BE49-F238E27FC236}">
                <a16:creationId xmlns:a16="http://schemas.microsoft.com/office/drawing/2014/main" id="{CDB1A273-D243-9551-7242-F7BEE15AD38B}"/>
              </a:ext>
            </a:extLst>
          </p:cNvPr>
          <p:cNvSpPr txBox="1"/>
          <p:nvPr/>
        </p:nvSpPr>
        <p:spPr>
          <a:xfrm>
            <a:off x="1918742" y="111448"/>
            <a:ext cx="7336433" cy="338554"/>
          </a:xfrm>
          <a:prstGeom prst="rect">
            <a:avLst/>
          </a:prstGeom>
          <a:noFill/>
        </p:spPr>
        <p:txBody>
          <a:bodyPr wrap="square" rtlCol="0">
            <a:spAutoFit/>
          </a:bodyPr>
          <a:lstStyle/>
          <a:p>
            <a:r>
              <a:rPr lang="en-IN" sz="1600" i="1" dirty="0">
                <a:solidFill>
                  <a:schemeClr val="bg1"/>
                </a:solidFill>
              </a:rPr>
              <a:t>(Zooming-in will give you a clear quality of components.)</a:t>
            </a:r>
          </a:p>
        </p:txBody>
      </p:sp>
    </p:spTree>
    <p:extLst>
      <p:ext uri="{BB962C8B-B14F-4D97-AF65-F5344CB8AC3E}">
        <p14:creationId xmlns:p14="http://schemas.microsoft.com/office/powerpoint/2010/main" val="230168511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100"/>
                                        <p:tgtEl>
                                          <p:spTgt spid="8"/>
                                        </p:tgtEl>
                                      </p:cBhvr>
                                    </p:animEffect>
                                  </p:childTnLst>
                                </p:cTn>
                              </p:par>
                            </p:childTnLst>
                          </p:cTn>
                        </p:par>
                        <p:par>
                          <p:cTn id="8" fill="hold">
                            <p:stCondLst>
                              <p:cond delay="190"/>
                            </p:stCondLst>
                            <p:childTnLst>
                              <p:par>
                                <p:cTn id="9" presetID="10" presetClass="entr" presetSubtype="0" fill="hold" grpId="0" nodeType="afterEffect">
                                  <p:stCondLst>
                                    <p:cond delay="0"/>
                                  </p:stCondLst>
                                  <p:iterate type="lt">
                                    <p:tmPct val="10000"/>
                                  </p:iterate>
                                  <p:childTnLst>
                                    <p:set>
                                      <p:cBhvr>
                                        <p:cTn id="10" dur="1" fill="hold">
                                          <p:stCondLst>
                                            <p:cond delay="0"/>
                                          </p:stCondLst>
                                        </p:cTn>
                                        <p:tgtEl>
                                          <p:spTgt spid="9"/>
                                        </p:tgtEl>
                                        <p:attrNameLst>
                                          <p:attrName>style.visibility</p:attrName>
                                        </p:attrNameLst>
                                      </p:cBhvr>
                                      <p:to>
                                        <p:strVal val="visible"/>
                                      </p:to>
                                    </p:set>
                                    <p:animEffect transition="in" filter="fade">
                                      <p:cBhvr>
                                        <p:cTn id="11" dur="100"/>
                                        <p:tgtEl>
                                          <p:spTgt spid="9"/>
                                        </p:tgtEl>
                                      </p:cBhvr>
                                    </p:animEffect>
                                  </p:childTnLst>
                                </p:cTn>
                              </p:par>
                            </p:childTnLst>
                          </p:cTn>
                        </p:par>
                        <p:par>
                          <p:cTn id="12" fill="hold">
                            <p:stCondLst>
                              <p:cond delay="690"/>
                            </p:stCondLst>
                            <p:childTnLst>
                              <p:par>
                                <p:cTn id="13" presetID="10" presetClass="entr" presetSubtype="0" fill="hold" grpId="0" nodeType="afterEffect">
                                  <p:stCondLst>
                                    <p:cond delay="0"/>
                                  </p:stCondLst>
                                  <p:iterate type="lt">
                                    <p:tmPct val="10000"/>
                                  </p:iterate>
                                  <p:childTnLst>
                                    <p:set>
                                      <p:cBhvr>
                                        <p:cTn id="14" dur="1" fill="hold">
                                          <p:stCondLst>
                                            <p:cond delay="0"/>
                                          </p:stCondLst>
                                        </p:cTn>
                                        <p:tgtEl>
                                          <p:spTgt spid="10"/>
                                        </p:tgtEl>
                                        <p:attrNameLst>
                                          <p:attrName>style.visibility</p:attrName>
                                        </p:attrNameLst>
                                      </p:cBhvr>
                                      <p:to>
                                        <p:strVal val="visible"/>
                                      </p:to>
                                    </p:set>
                                    <p:animEffect transition="in" filter="fade">
                                      <p:cBhvr>
                                        <p:cTn id="15" dur="100"/>
                                        <p:tgtEl>
                                          <p:spTgt spid="10"/>
                                        </p:tgtEl>
                                      </p:cBhvr>
                                    </p:animEffect>
                                  </p:childTnLst>
                                </p:cTn>
                              </p:par>
                            </p:childTnLst>
                          </p:cTn>
                        </p:par>
                        <p:par>
                          <p:cTn id="16" fill="hold">
                            <p:stCondLst>
                              <p:cond delay="1160"/>
                            </p:stCondLst>
                            <p:childTnLst>
                              <p:par>
                                <p:cTn id="17" presetID="10" presetClass="entr" presetSubtype="0" fill="hold" grpId="0" nodeType="afterEffect">
                                  <p:stCondLst>
                                    <p:cond delay="0"/>
                                  </p:stCondLst>
                                  <p:iterate type="lt">
                                    <p:tmPct val="10000"/>
                                  </p:iterate>
                                  <p:childTnLst>
                                    <p:set>
                                      <p:cBhvr>
                                        <p:cTn id="18" dur="1" fill="hold">
                                          <p:stCondLst>
                                            <p:cond delay="0"/>
                                          </p:stCondLst>
                                        </p:cTn>
                                        <p:tgtEl>
                                          <p:spTgt spid="11"/>
                                        </p:tgtEl>
                                        <p:attrNameLst>
                                          <p:attrName>style.visibility</p:attrName>
                                        </p:attrNameLst>
                                      </p:cBhvr>
                                      <p:to>
                                        <p:strVal val="visible"/>
                                      </p:to>
                                    </p:set>
                                    <p:animEffect transition="in" filter="fade">
                                      <p:cBhvr>
                                        <p:cTn id="19" dur="1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DD399E-9722-B1DB-5F09-940F70674F07}"/>
            </a:ext>
          </a:extLst>
        </p:cNvPr>
        <p:cNvGrpSpPr/>
        <p:nvPr/>
      </p:nvGrpSpPr>
      <p:grpSpPr>
        <a:xfrm>
          <a:off x="0" y="0"/>
          <a:ext cx="0" cy="0"/>
          <a:chOff x="0" y="0"/>
          <a:chExt cx="0" cy="0"/>
        </a:xfrm>
      </p:grpSpPr>
      <p:sp>
        <p:nvSpPr>
          <p:cNvPr id="4" name="Freeform 6" hidden="1">
            <a:extLst>
              <a:ext uri="{FF2B5EF4-FFF2-40B4-BE49-F238E27FC236}">
                <a16:creationId xmlns:a16="http://schemas.microsoft.com/office/drawing/2014/main" id="{2BC9A626-6743-4076-1289-98982725EC6B}"/>
              </a:ext>
            </a:extLst>
          </p:cNvPr>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pic>
        <p:nvPicPr>
          <p:cNvPr id="8" name="Picture 7">
            <a:extLst>
              <a:ext uri="{FF2B5EF4-FFF2-40B4-BE49-F238E27FC236}">
                <a16:creationId xmlns:a16="http://schemas.microsoft.com/office/drawing/2014/main" id="{4F4086BB-2687-E9EF-B45B-578EA961AC26}"/>
              </a:ext>
            </a:extLst>
          </p:cNvPr>
          <p:cNvPicPr>
            <a:picLocks noChangeAspect="1"/>
          </p:cNvPicPr>
          <p:nvPr/>
        </p:nvPicPr>
        <p:blipFill>
          <a:blip r:embed="rId3"/>
          <a:stretch>
            <a:fillRect/>
          </a:stretch>
        </p:blipFill>
        <p:spPr>
          <a:xfrm>
            <a:off x="0" y="2485164"/>
            <a:ext cx="12190413" cy="1887671"/>
          </a:xfrm>
          <a:prstGeom prst="rect">
            <a:avLst/>
          </a:prstGeom>
        </p:spPr>
      </p:pic>
      <p:sp>
        <p:nvSpPr>
          <p:cNvPr id="9" name="TextBox 8">
            <a:extLst>
              <a:ext uri="{FF2B5EF4-FFF2-40B4-BE49-F238E27FC236}">
                <a16:creationId xmlns:a16="http://schemas.microsoft.com/office/drawing/2014/main" id="{ED24FC9B-9EDB-14F1-CC1D-0DD68752DFF6}"/>
              </a:ext>
            </a:extLst>
          </p:cNvPr>
          <p:cNvSpPr txBox="1"/>
          <p:nvPr/>
        </p:nvSpPr>
        <p:spPr>
          <a:xfrm flipH="1">
            <a:off x="910630" y="1844824"/>
            <a:ext cx="10801201"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r>
              <a:rPr lang="en-US" sz="2400" dirty="0">
                <a:solidFill>
                  <a:schemeClr val="bg1"/>
                </a:solidFill>
              </a:rPr>
              <a:t>Real-Time Predictive Maintenance and Hidden Factor Analysis along with integration of LLM</a:t>
            </a:r>
          </a:p>
        </p:txBody>
      </p:sp>
      <p:pic>
        <p:nvPicPr>
          <p:cNvPr id="2050" name="Picture 2" descr="What is NeRF(Neural Radiance Fields) used for? : r/DeepLearningPapers">
            <a:extLst>
              <a:ext uri="{FF2B5EF4-FFF2-40B4-BE49-F238E27FC236}">
                <a16:creationId xmlns:a16="http://schemas.microsoft.com/office/drawing/2014/main" id="{0E53AFFC-5439-C51A-B3FE-0C02422B1E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8930" y="4967935"/>
            <a:ext cx="2447925" cy="18669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FDF2906-2C59-EDE0-00EF-71BDEB57BDB2}"/>
              </a:ext>
            </a:extLst>
          </p:cNvPr>
          <p:cNvSpPr txBox="1"/>
          <p:nvPr/>
        </p:nvSpPr>
        <p:spPr>
          <a:xfrm flipH="1">
            <a:off x="6311230" y="6496281"/>
            <a:ext cx="7416824" cy="338554"/>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r>
              <a:rPr lang="en-US" sz="2000" dirty="0" err="1">
                <a:solidFill>
                  <a:schemeClr val="bg1"/>
                </a:solidFill>
              </a:rPr>
              <a:t>NeRf</a:t>
            </a:r>
            <a:r>
              <a:rPr lang="en-US" sz="2000" dirty="0">
                <a:solidFill>
                  <a:schemeClr val="bg1"/>
                </a:solidFill>
              </a:rPr>
              <a:t> generated image (sample), almost resembles real life world.</a:t>
            </a:r>
          </a:p>
        </p:txBody>
      </p:sp>
    </p:spTree>
    <p:extLst>
      <p:ext uri="{BB962C8B-B14F-4D97-AF65-F5344CB8AC3E}">
        <p14:creationId xmlns:p14="http://schemas.microsoft.com/office/powerpoint/2010/main" val="4219524036"/>
      </p:ext>
    </p:extLst>
  </p:cSld>
  <p:clrMapOvr>
    <a:masterClrMapping/>
  </p:clrMapOvr>
  <mc:AlternateContent xmlns:mc="http://schemas.openxmlformats.org/markup-compatibility/2006">
    <mc:Choice xmlns:p14="http://schemas.microsoft.com/office/powerpoint/2010/main" Requires="p14">
      <p:transition spd="slow" p14:dur="1300">
        <p14:pan di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9"/>
                                        </p:tgtEl>
                                        <p:attrNameLst>
                                          <p:attrName>style.visibility</p:attrName>
                                        </p:attrNameLst>
                                      </p:cBhvr>
                                      <p:to>
                                        <p:strVal val="visible"/>
                                      </p:to>
                                    </p:set>
                                    <p:animEffect transition="in" filter="fade">
                                      <p:cBhvr>
                                        <p:cTn id="7" dur="100"/>
                                        <p:tgtEl>
                                          <p:spTgt spid="9"/>
                                        </p:tgtEl>
                                      </p:cBhvr>
                                    </p:animEffect>
                                  </p:childTnLst>
                                </p:cTn>
                              </p:par>
                            </p:childTnLst>
                          </p:cTn>
                        </p:par>
                        <p:par>
                          <p:cTn id="8" fill="hold">
                            <p:stCondLst>
                              <p:cond delay="870"/>
                            </p:stCondLst>
                            <p:childTnLst>
                              <p:par>
                                <p:cTn id="9" presetID="10" presetClass="entr" presetSubtype="0" fill="hold" grpId="0" nodeType="afterEffect">
                                  <p:stCondLst>
                                    <p:cond delay="0"/>
                                  </p:stCondLst>
                                  <p:iterate type="lt">
                                    <p:tmPct val="10000"/>
                                  </p:iterate>
                                  <p:childTnLst>
                                    <p:set>
                                      <p:cBhvr>
                                        <p:cTn id="10" dur="1" fill="hold">
                                          <p:stCondLst>
                                            <p:cond delay="0"/>
                                          </p:stCondLst>
                                        </p:cTn>
                                        <p:tgtEl>
                                          <p:spTgt spid="10"/>
                                        </p:tgtEl>
                                        <p:attrNameLst>
                                          <p:attrName>style.visibility</p:attrName>
                                        </p:attrNameLst>
                                      </p:cBhvr>
                                      <p:to>
                                        <p:strVal val="visible"/>
                                      </p:to>
                                    </p:set>
                                    <p:animEffect transition="in" filter="fade">
                                      <p:cBhvr>
                                        <p:cTn id="11" dur="1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28"/>
          <p:cNvSpPr/>
          <p:nvPr/>
        </p:nvSpPr>
        <p:spPr>
          <a:xfrm>
            <a:off x="1009292" y="4308411"/>
            <a:ext cx="2003073" cy="1413571"/>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007543 h 1280593"/>
              <a:gd name="connsiteX4" fmla="*/ 0 w 1826712"/>
              <a:gd name="connsiteY4" fmla="*/ 0 h 1280593"/>
              <a:gd name="connsiteX0" fmla="*/ 0 w 1826712"/>
              <a:gd name="connsiteY0" fmla="*/ 0 h 1280593"/>
              <a:gd name="connsiteX1" fmla="*/ 1826712 w 1826712"/>
              <a:gd name="connsiteY1" fmla="*/ 555625 h 1280593"/>
              <a:gd name="connsiteX2" fmla="*/ 1826712 w 1826712"/>
              <a:gd name="connsiteY2" fmla="*/ 1280593 h 1280593"/>
              <a:gd name="connsiteX3" fmla="*/ 0 w 1826712"/>
              <a:gd name="connsiteY3" fmla="*/ 1007543 h 1280593"/>
              <a:gd name="connsiteX4" fmla="*/ 0 w 1826712"/>
              <a:gd name="connsiteY4" fmla="*/ 0 h 1280593"/>
              <a:gd name="connsiteX0" fmla="*/ 0 w 1829887"/>
              <a:gd name="connsiteY0" fmla="*/ 0 h 1280593"/>
              <a:gd name="connsiteX1" fmla="*/ 1829887 w 1829887"/>
              <a:gd name="connsiteY1" fmla="*/ 273050 h 1280593"/>
              <a:gd name="connsiteX2" fmla="*/ 1826712 w 1829887"/>
              <a:gd name="connsiteY2" fmla="*/ 1280593 h 1280593"/>
              <a:gd name="connsiteX3" fmla="*/ 0 w 1829887"/>
              <a:gd name="connsiteY3" fmla="*/ 1007543 h 1280593"/>
              <a:gd name="connsiteX4" fmla="*/ 0 w 1829887"/>
              <a:gd name="connsiteY4" fmla="*/ 0 h 1280593"/>
              <a:gd name="connsiteX0" fmla="*/ 0 w 1830192"/>
              <a:gd name="connsiteY0" fmla="*/ 0 h 1007543"/>
              <a:gd name="connsiteX1" fmla="*/ 1829887 w 1830192"/>
              <a:gd name="connsiteY1" fmla="*/ 273050 h 1007543"/>
              <a:gd name="connsiteX2" fmla="*/ 1829887 w 1830192"/>
              <a:gd name="connsiteY2" fmla="*/ 998018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3537 w 1829887"/>
              <a:gd name="connsiteY2" fmla="*/ 1001193 h 1007543"/>
              <a:gd name="connsiteX3" fmla="*/ 0 w 1829887"/>
              <a:gd name="connsiteY3" fmla="*/ 1007543 h 1007543"/>
              <a:gd name="connsiteX4" fmla="*/ 0 w 1829887"/>
              <a:gd name="connsiteY4" fmla="*/ 0 h 1007543"/>
              <a:gd name="connsiteX0" fmla="*/ 0 w 1830192"/>
              <a:gd name="connsiteY0" fmla="*/ 0 h 1007543"/>
              <a:gd name="connsiteX1" fmla="*/ 1829887 w 1830192"/>
              <a:gd name="connsiteY1" fmla="*/ 273050 h 1007543"/>
              <a:gd name="connsiteX2" fmla="*/ 1829887 w 1830192"/>
              <a:gd name="connsiteY2" fmla="*/ 1001193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6712 w 1829887"/>
              <a:gd name="connsiteY2" fmla="*/ 1001193 h 1007543"/>
              <a:gd name="connsiteX3" fmla="*/ 0 w 1829887"/>
              <a:gd name="connsiteY3" fmla="*/ 1007543 h 1007543"/>
              <a:gd name="connsiteX4" fmla="*/ 0 w 1829887"/>
              <a:gd name="connsiteY4" fmla="*/ 0 h 1007543"/>
              <a:gd name="connsiteX0" fmla="*/ 0 w 1829887"/>
              <a:gd name="connsiteY0" fmla="*/ 0 h 1001193"/>
              <a:gd name="connsiteX1" fmla="*/ 1829887 w 1829887"/>
              <a:gd name="connsiteY1" fmla="*/ 273050 h 1001193"/>
              <a:gd name="connsiteX2" fmla="*/ 1826712 w 1829887"/>
              <a:gd name="connsiteY2" fmla="*/ 1001193 h 1001193"/>
              <a:gd name="connsiteX3" fmla="*/ 0 w 1829887"/>
              <a:gd name="connsiteY3" fmla="*/ 998018 h 1001193"/>
              <a:gd name="connsiteX4" fmla="*/ 0 w 1829887"/>
              <a:gd name="connsiteY4" fmla="*/ 0 h 1001193"/>
              <a:gd name="connsiteX0" fmla="*/ 0 w 1832268"/>
              <a:gd name="connsiteY0" fmla="*/ 5556 h 1006749"/>
              <a:gd name="connsiteX1" fmla="*/ 1832268 w 1832268"/>
              <a:gd name="connsiteY1" fmla="*/ 0 h 1006749"/>
              <a:gd name="connsiteX2" fmla="*/ 1826712 w 1832268"/>
              <a:gd name="connsiteY2" fmla="*/ 1006749 h 1006749"/>
              <a:gd name="connsiteX3" fmla="*/ 0 w 1832268"/>
              <a:gd name="connsiteY3" fmla="*/ 1003574 h 1006749"/>
              <a:gd name="connsiteX4" fmla="*/ 0 w 1832268"/>
              <a:gd name="connsiteY4" fmla="*/ 5556 h 1006749"/>
              <a:gd name="connsiteX0" fmla="*/ 0 w 1832268"/>
              <a:gd name="connsiteY0" fmla="*/ 5556 h 1003574"/>
              <a:gd name="connsiteX1" fmla="*/ 1832268 w 1832268"/>
              <a:gd name="connsiteY1" fmla="*/ 0 h 1003574"/>
              <a:gd name="connsiteX2" fmla="*/ 1829093 w 1832268"/>
              <a:gd name="connsiteY2" fmla="*/ 720999 h 1003574"/>
              <a:gd name="connsiteX3" fmla="*/ 0 w 1832268"/>
              <a:gd name="connsiteY3" fmla="*/ 1003574 h 1003574"/>
              <a:gd name="connsiteX4" fmla="*/ 0 w 1832268"/>
              <a:gd name="connsiteY4" fmla="*/ 5556 h 1003574"/>
              <a:gd name="connsiteX0" fmla="*/ 0 w 1834649"/>
              <a:gd name="connsiteY0" fmla="*/ 793 h 1003574"/>
              <a:gd name="connsiteX1" fmla="*/ 1834649 w 1834649"/>
              <a:gd name="connsiteY1" fmla="*/ 0 h 1003574"/>
              <a:gd name="connsiteX2" fmla="*/ 1831474 w 1834649"/>
              <a:gd name="connsiteY2" fmla="*/ 720999 h 1003574"/>
              <a:gd name="connsiteX3" fmla="*/ 2381 w 1834649"/>
              <a:gd name="connsiteY3" fmla="*/ 1003574 h 1003574"/>
              <a:gd name="connsiteX4" fmla="*/ 0 w 1834649"/>
              <a:gd name="connsiteY4" fmla="*/ 793 h 1003574"/>
              <a:gd name="connsiteX0" fmla="*/ 0 w 1834649"/>
              <a:gd name="connsiteY0" fmla="*/ 284162 h 1286943"/>
              <a:gd name="connsiteX1" fmla="*/ 1834649 w 1834649"/>
              <a:gd name="connsiteY1" fmla="*/ 0 h 1286943"/>
              <a:gd name="connsiteX2" fmla="*/ 1831474 w 1834649"/>
              <a:gd name="connsiteY2" fmla="*/ 1004368 h 1286943"/>
              <a:gd name="connsiteX3" fmla="*/ 2381 w 1834649"/>
              <a:gd name="connsiteY3" fmla="*/ 1286943 h 1286943"/>
              <a:gd name="connsiteX4" fmla="*/ 0 w 1834649"/>
              <a:gd name="connsiteY4" fmla="*/ 284162 h 1286943"/>
              <a:gd name="connsiteX0" fmla="*/ 0 w 1834649"/>
              <a:gd name="connsiteY0" fmla="*/ 284162 h 1286943"/>
              <a:gd name="connsiteX1" fmla="*/ 1834649 w 1834649"/>
              <a:gd name="connsiteY1" fmla="*/ 0 h 1286943"/>
              <a:gd name="connsiteX2" fmla="*/ 1829093 w 1834649"/>
              <a:gd name="connsiteY2" fmla="*/ 721000 h 1286943"/>
              <a:gd name="connsiteX3" fmla="*/ 2381 w 1834649"/>
              <a:gd name="connsiteY3" fmla="*/ 1286943 h 1286943"/>
              <a:gd name="connsiteX4" fmla="*/ 0 w 1834649"/>
              <a:gd name="connsiteY4" fmla="*/ 284162 h 1286943"/>
              <a:gd name="connsiteX0" fmla="*/ 229 w 1834878"/>
              <a:gd name="connsiteY0" fmla="*/ 284162 h 1289324"/>
              <a:gd name="connsiteX1" fmla="*/ 1834878 w 1834878"/>
              <a:gd name="connsiteY1" fmla="*/ 0 h 1289324"/>
              <a:gd name="connsiteX2" fmla="*/ 1829322 w 1834878"/>
              <a:gd name="connsiteY2" fmla="*/ 721000 h 1289324"/>
              <a:gd name="connsiteX3" fmla="*/ 229 w 1834878"/>
              <a:gd name="connsiteY3" fmla="*/ 1289324 h 1289324"/>
              <a:gd name="connsiteX4" fmla="*/ 229 w 1834878"/>
              <a:gd name="connsiteY4" fmla="*/ 284162 h 1289324"/>
              <a:gd name="connsiteX0" fmla="*/ 2486 w 1837135"/>
              <a:gd name="connsiteY0" fmla="*/ 284162 h 1296468"/>
              <a:gd name="connsiteX1" fmla="*/ 1837135 w 1837135"/>
              <a:gd name="connsiteY1" fmla="*/ 0 h 1296468"/>
              <a:gd name="connsiteX2" fmla="*/ 1831579 w 1837135"/>
              <a:gd name="connsiteY2" fmla="*/ 721000 h 1296468"/>
              <a:gd name="connsiteX3" fmla="*/ 105 w 1837135"/>
              <a:gd name="connsiteY3" fmla="*/ 1296468 h 1296468"/>
              <a:gd name="connsiteX4" fmla="*/ 2486 w 1837135"/>
              <a:gd name="connsiteY4" fmla="*/ 284162 h 1296468"/>
              <a:gd name="connsiteX0" fmla="*/ 2486 w 1837135"/>
              <a:gd name="connsiteY0" fmla="*/ 284162 h 1296468"/>
              <a:gd name="connsiteX1" fmla="*/ 1837135 w 1837135"/>
              <a:gd name="connsiteY1" fmla="*/ 0 h 1296468"/>
              <a:gd name="connsiteX2" fmla="*/ 1836342 w 1837135"/>
              <a:gd name="connsiteY2" fmla="*/ 728144 h 1296468"/>
              <a:gd name="connsiteX3" fmla="*/ 105 w 1837135"/>
              <a:gd name="connsiteY3" fmla="*/ 1296468 h 1296468"/>
              <a:gd name="connsiteX4" fmla="*/ 2486 w 1837135"/>
              <a:gd name="connsiteY4" fmla="*/ 284162 h 1296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7135" h="1296468">
                <a:moveTo>
                  <a:pt x="2486" y="284162"/>
                </a:moveTo>
                <a:lnTo>
                  <a:pt x="1837135" y="0"/>
                </a:lnTo>
                <a:cubicBezTo>
                  <a:pt x="1836077" y="335848"/>
                  <a:pt x="1837400" y="392296"/>
                  <a:pt x="1836342" y="728144"/>
                </a:cubicBezTo>
                <a:lnTo>
                  <a:pt x="105" y="1296468"/>
                </a:lnTo>
                <a:cubicBezTo>
                  <a:pt x="-689" y="962208"/>
                  <a:pt x="3280" y="618422"/>
                  <a:pt x="2486" y="284162"/>
                </a:cubicBezTo>
                <a:close/>
              </a:path>
            </a:pathLst>
          </a:cu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0" name="矩形 39"/>
          <p:cNvSpPr/>
          <p:nvPr/>
        </p:nvSpPr>
        <p:spPr>
          <a:xfrm>
            <a:off x="0" y="4622813"/>
            <a:ext cx="1020657" cy="1099169"/>
          </a:xfrm>
          <a:prstGeom prst="rect">
            <a:avLst/>
          </a:prstGeom>
          <a:solidFill>
            <a:srgbClr val="41A0DA">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400">
                <a:solidFill>
                  <a:prstClr val="white"/>
                </a:solidFill>
                <a:latin typeface="Pirulen" pitchFamily="2" charset="0"/>
              </a:rPr>
              <a:t>04</a:t>
            </a:r>
            <a:endParaRPr lang="zh-CN" altLang="en-US" sz="2400">
              <a:solidFill>
                <a:prstClr val="white"/>
              </a:solidFill>
              <a:latin typeface="Pirulen" pitchFamily="2" charset="0"/>
            </a:endParaRPr>
          </a:p>
        </p:txBody>
      </p:sp>
      <p:sp>
        <p:nvSpPr>
          <p:cNvPr id="41" name="矩形 40"/>
          <p:cNvSpPr/>
          <p:nvPr/>
        </p:nvSpPr>
        <p:spPr>
          <a:xfrm>
            <a:off x="0" y="3523645"/>
            <a:ext cx="1020657" cy="1099169"/>
          </a:xfrm>
          <a:prstGeom prst="rect">
            <a:avLst/>
          </a:pr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400">
                <a:solidFill>
                  <a:prstClr val="white"/>
                </a:solidFill>
                <a:latin typeface="Pirulen" pitchFamily="2" charset="0"/>
              </a:rPr>
              <a:t>03</a:t>
            </a:r>
            <a:endParaRPr lang="zh-CN" altLang="en-US" sz="2400">
              <a:solidFill>
                <a:prstClr val="white"/>
              </a:solidFill>
              <a:latin typeface="Pirulen" pitchFamily="2" charset="0"/>
            </a:endParaRPr>
          </a:p>
        </p:txBody>
      </p:sp>
      <p:sp>
        <p:nvSpPr>
          <p:cNvPr id="42" name="矩形 41"/>
          <p:cNvSpPr/>
          <p:nvPr/>
        </p:nvSpPr>
        <p:spPr>
          <a:xfrm>
            <a:off x="0" y="2435267"/>
            <a:ext cx="1020657" cy="1099169"/>
          </a:xfrm>
          <a:prstGeom prst="rect">
            <a:avLst/>
          </a:prstGeom>
          <a:solidFill>
            <a:srgbClr val="53D2FF">
              <a:alpha val="80000"/>
            </a:srgbClr>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400">
                <a:solidFill>
                  <a:prstClr val="white"/>
                </a:solidFill>
                <a:latin typeface="Pirulen" pitchFamily="2" charset="0"/>
              </a:rPr>
              <a:t>02</a:t>
            </a:r>
            <a:endParaRPr lang="zh-CN" altLang="en-US" sz="2400">
              <a:solidFill>
                <a:prstClr val="white"/>
              </a:solidFill>
              <a:latin typeface="Pirulen" pitchFamily="2" charset="0"/>
            </a:endParaRPr>
          </a:p>
        </p:txBody>
      </p:sp>
      <p:sp>
        <p:nvSpPr>
          <p:cNvPr id="43" name="矩形 42"/>
          <p:cNvSpPr/>
          <p:nvPr/>
        </p:nvSpPr>
        <p:spPr>
          <a:xfrm>
            <a:off x="0" y="1340770"/>
            <a:ext cx="1020657" cy="1099169"/>
          </a:xfrm>
          <a:prstGeom prst="rect">
            <a:avLst/>
          </a:pr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latin typeface="Pirulen" pitchFamily="2" charset="0"/>
              </a:rPr>
              <a:t>01</a:t>
            </a:r>
            <a:endParaRPr lang="zh-CN" altLang="en-US" sz="2400">
              <a:latin typeface="Pirulen" pitchFamily="2" charset="0"/>
            </a:endParaRPr>
          </a:p>
        </p:txBody>
      </p:sp>
      <p:sp>
        <p:nvSpPr>
          <p:cNvPr id="48" name="矩形 28"/>
          <p:cNvSpPr/>
          <p:nvPr/>
        </p:nvSpPr>
        <p:spPr>
          <a:xfrm>
            <a:off x="1020657" y="1340769"/>
            <a:ext cx="1991709" cy="1396262"/>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007543 h 1280593"/>
              <a:gd name="connsiteX4" fmla="*/ 0 w 1826712"/>
              <a:gd name="connsiteY4" fmla="*/ 0 h 1280593"/>
              <a:gd name="connsiteX0" fmla="*/ 0 w 1826712"/>
              <a:gd name="connsiteY0" fmla="*/ 0 h 1280593"/>
              <a:gd name="connsiteX1" fmla="*/ 1826712 w 1826712"/>
              <a:gd name="connsiteY1" fmla="*/ 555625 h 1280593"/>
              <a:gd name="connsiteX2" fmla="*/ 1826712 w 1826712"/>
              <a:gd name="connsiteY2" fmla="*/ 1280593 h 1280593"/>
              <a:gd name="connsiteX3" fmla="*/ 0 w 1826712"/>
              <a:gd name="connsiteY3" fmla="*/ 1007543 h 1280593"/>
              <a:gd name="connsiteX4" fmla="*/ 0 w 1826712"/>
              <a:gd name="connsiteY4" fmla="*/ 0 h 1280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6712" h="1280593">
                <a:moveTo>
                  <a:pt x="0" y="0"/>
                </a:moveTo>
                <a:lnTo>
                  <a:pt x="1826712" y="555625"/>
                </a:lnTo>
                <a:lnTo>
                  <a:pt x="1826712" y="1280593"/>
                </a:lnTo>
                <a:lnTo>
                  <a:pt x="0" y="1007543"/>
                </a:lnTo>
                <a:lnTo>
                  <a:pt x="0" y="0"/>
                </a:lnTo>
                <a:close/>
              </a:path>
            </a:pathLst>
          </a:custGeom>
          <a:solidFill>
            <a:srgbClr val="41A0DA">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9" name="矩形 28"/>
          <p:cNvSpPr/>
          <p:nvPr/>
        </p:nvSpPr>
        <p:spPr>
          <a:xfrm>
            <a:off x="1020659" y="2437343"/>
            <a:ext cx="1995170" cy="1098549"/>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007543 h 1280593"/>
              <a:gd name="connsiteX4" fmla="*/ 0 w 1826712"/>
              <a:gd name="connsiteY4" fmla="*/ 0 h 1280593"/>
              <a:gd name="connsiteX0" fmla="*/ 0 w 1826712"/>
              <a:gd name="connsiteY0" fmla="*/ 0 h 1280593"/>
              <a:gd name="connsiteX1" fmla="*/ 1826712 w 1826712"/>
              <a:gd name="connsiteY1" fmla="*/ 555625 h 1280593"/>
              <a:gd name="connsiteX2" fmla="*/ 1826712 w 1826712"/>
              <a:gd name="connsiteY2" fmla="*/ 1280593 h 1280593"/>
              <a:gd name="connsiteX3" fmla="*/ 0 w 1826712"/>
              <a:gd name="connsiteY3" fmla="*/ 1007543 h 1280593"/>
              <a:gd name="connsiteX4" fmla="*/ 0 w 1826712"/>
              <a:gd name="connsiteY4" fmla="*/ 0 h 1280593"/>
              <a:gd name="connsiteX0" fmla="*/ 0 w 1829887"/>
              <a:gd name="connsiteY0" fmla="*/ 0 h 1280593"/>
              <a:gd name="connsiteX1" fmla="*/ 1829887 w 1829887"/>
              <a:gd name="connsiteY1" fmla="*/ 273050 h 1280593"/>
              <a:gd name="connsiteX2" fmla="*/ 1826712 w 1829887"/>
              <a:gd name="connsiteY2" fmla="*/ 1280593 h 1280593"/>
              <a:gd name="connsiteX3" fmla="*/ 0 w 1829887"/>
              <a:gd name="connsiteY3" fmla="*/ 1007543 h 1280593"/>
              <a:gd name="connsiteX4" fmla="*/ 0 w 1829887"/>
              <a:gd name="connsiteY4" fmla="*/ 0 h 1280593"/>
              <a:gd name="connsiteX0" fmla="*/ 0 w 1830192"/>
              <a:gd name="connsiteY0" fmla="*/ 0 h 1007543"/>
              <a:gd name="connsiteX1" fmla="*/ 1829887 w 1830192"/>
              <a:gd name="connsiteY1" fmla="*/ 273050 h 1007543"/>
              <a:gd name="connsiteX2" fmla="*/ 1829887 w 1830192"/>
              <a:gd name="connsiteY2" fmla="*/ 998018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3537 w 1829887"/>
              <a:gd name="connsiteY2" fmla="*/ 1001193 h 1007543"/>
              <a:gd name="connsiteX3" fmla="*/ 0 w 1829887"/>
              <a:gd name="connsiteY3" fmla="*/ 1007543 h 1007543"/>
              <a:gd name="connsiteX4" fmla="*/ 0 w 1829887"/>
              <a:gd name="connsiteY4" fmla="*/ 0 h 1007543"/>
              <a:gd name="connsiteX0" fmla="*/ 0 w 1830192"/>
              <a:gd name="connsiteY0" fmla="*/ 0 h 1007543"/>
              <a:gd name="connsiteX1" fmla="*/ 1829887 w 1830192"/>
              <a:gd name="connsiteY1" fmla="*/ 273050 h 1007543"/>
              <a:gd name="connsiteX2" fmla="*/ 1829887 w 1830192"/>
              <a:gd name="connsiteY2" fmla="*/ 1001193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6712 w 1829887"/>
              <a:gd name="connsiteY2" fmla="*/ 1001193 h 1007543"/>
              <a:gd name="connsiteX3" fmla="*/ 0 w 1829887"/>
              <a:gd name="connsiteY3" fmla="*/ 1007543 h 1007543"/>
              <a:gd name="connsiteX4" fmla="*/ 0 w 1829887"/>
              <a:gd name="connsiteY4" fmla="*/ 0 h 1007543"/>
              <a:gd name="connsiteX0" fmla="*/ 0 w 1833980"/>
              <a:gd name="connsiteY0" fmla="*/ 0 h 1007543"/>
              <a:gd name="connsiteX1" fmla="*/ 1829887 w 1833980"/>
              <a:gd name="connsiteY1" fmla="*/ 273050 h 1007543"/>
              <a:gd name="connsiteX2" fmla="*/ 1833856 w 1833980"/>
              <a:gd name="connsiteY2" fmla="*/ 1001193 h 1007543"/>
              <a:gd name="connsiteX3" fmla="*/ 0 w 1833980"/>
              <a:gd name="connsiteY3" fmla="*/ 1007543 h 1007543"/>
              <a:gd name="connsiteX4" fmla="*/ 0 w 1833980"/>
              <a:gd name="connsiteY4" fmla="*/ 0 h 1007543"/>
              <a:gd name="connsiteX0" fmla="*/ 0 w 1829887"/>
              <a:gd name="connsiteY0" fmla="*/ 0 h 1007543"/>
              <a:gd name="connsiteX1" fmla="*/ 1829887 w 1829887"/>
              <a:gd name="connsiteY1" fmla="*/ 273050 h 1007543"/>
              <a:gd name="connsiteX2" fmla="*/ 1829093 w 1829887"/>
              <a:gd name="connsiteY2" fmla="*/ 1003575 h 1007543"/>
              <a:gd name="connsiteX3" fmla="*/ 0 w 1829887"/>
              <a:gd name="connsiteY3" fmla="*/ 1007543 h 1007543"/>
              <a:gd name="connsiteX4" fmla="*/ 0 w 1829887"/>
              <a:gd name="connsiteY4" fmla="*/ 0 h 100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9887" h="1007543">
                <a:moveTo>
                  <a:pt x="0" y="0"/>
                </a:moveTo>
                <a:lnTo>
                  <a:pt x="1829887" y="273050"/>
                </a:lnTo>
                <a:cubicBezTo>
                  <a:pt x="1828829" y="608898"/>
                  <a:pt x="1830151" y="667727"/>
                  <a:pt x="1829093" y="1003575"/>
                </a:cubicBezTo>
                <a:lnTo>
                  <a:pt x="0" y="1007543"/>
                </a:lnTo>
                <a:lnTo>
                  <a:pt x="0" y="0"/>
                </a:lnTo>
                <a:close/>
              </a:path>
            </a:pathLst>
          </a:cu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0" name="矩形 28"/>
          <p:cNvSpPr/>
          <p:nvPr/>
        </p:nvSpPr>
        <p:spPr>
          <a:xfrm>
            <a:off x="1020658" y="3528378"/>
            <a:ext cx="1999707" cy="1094221"/>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007543 h 1280593"/>
              <a:gd name="connsiteX4" fmla="*/ 0 w 1826712"/>
              <a:gd name="connsiteY4" fmla="*/ 0 h 1280593"/>
              <a:gd name="connsiteX0" fmla="*/ 0 w 1826712"/>
              <a:gd name="connsiteY0" fmla="*/ 0 h 1280593"/>
              <a:gd name="connsiteX1" fmla="*/ 1826712 w 1826712"/>
              <a:gd name="connsiteY1" fmla="*/ 555625 h 1280593"/>
              <a:gd name="connsiteX2" fmla="*/ 1826712 w 1826712"/>
              <a:gd name="connsiteY2" fmla="*/ 1280593 h 1280593"/>
              <a:gd name="connsiteX3" fmla="*/ 0 w 1826712"/>
              <a:gd name="connsiteY3" fmla="*/ 1007543 h 1280593"/>
              <a:gd name="connsiteX4" fmla="*/ 0 w 1826712"/>
              <a:gd name="connsiteY4" fmla="*/ 0 h 1280593"/>
              <a:gd name="connsiteX0" fmla="*/ 0 w 1829887"/>
              <a:gd name="connsiteY0" fmla="*/ 0 h 1280593"/>
              <a:gd name="connsiteX1" fmla="*/ 1829887 w 1829887"/>
              <a:gd name="connsiteY1" fmla="*/ 273050 h 1280593"/>
              <a:gd name="connsiteX2" fmla="*/ 1826712 w 1829887"/>
              <a:gd name="connsiteY2" fmla="*/ 1280593 h 1280593"/>
              <a:gd name="connsiteX3" fmla="*/ 0 w 1829887"/>
              <a:gd name="connsiteY3" fmla="*/ 1007543 h 1280593"/>
              <a:gd name="connsiteX4" fmla="*/ 0 w 1829887"/>
              <a:gd name="connsiteY4" fmla="*/ 0 h 1280593"/>
              <a:gd name="connsiteX0" fmla="*/ 0 w 1830192"/>
              <a:gd name="connsiteY0" fmla="*/ 0 h 1007543"/>
              <a:gd name="connsiteX1" fmla="*/ 1829887 w 1830192"/>
              <a:gd name="connsiteY1" fmla="*/ 273050 h 1007543"/>
              <a:gd name="connsiteX2" fmla="*/ 1829887 w 1830192"/>
              <a:gd name="connsiteY2" fmla="*/ 998018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3537 w 1829887"/>
              <a:gd name="connsiteY2" fmla="*/ 1001193 h 1007543"/>
              <a:gd name="connsiteX3" fmla="*/ 0 w 1829887"/>
              <a:gd name="connsiteY3" fmla="*/ 1007543 h 1007543"/>
              <a:gd name="connsiteX4" fmla="*/ 0 w 1829887"/>
              <a:gd name="connsiteY4" fmla="*/ 0 h 1007543"/>
              <a:gd name="connsiteX0" fmla="*/ 0 w 1830192"/>
              <a:gd name="connsiteY0" fmla="*/ 0 h 1007543"/>
              <a:gd name="connsiteX1" fmla="*/ 1829887 w 1830192"/>
              <a:gd name="connsiteY1" fmla="*/ 273050 h 1007543"/>
              <a:gd name="connsiteX2" fmla="*/ 1829887 w 1830192"/>
              <a:gd name="connsiteY2" fmla="*/ 1001193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6712 w 1829887"/>
              <a:gd name="connsiteY2" fmla="*/ 1001193 h 1007543"/>
              <a:gd name="connsiteX3" fmla="*/ 0 w 1829887"/>
              <a:gd name="connsiteY3" fmla="*/ 1007543 h 1007543"/>
              <a:gd name="connsiteX4" fmla="*/ 0 w 1829887"/>
              <a:gd name="connsiteY4" fmla="*/ 0 h 1007543"/>
              <a:gd name="connsiteX0" fmla="*/ 0 w 1829887"/>
              <a:gd name="connsiteY0" fmla="*/ 0 h 1001193"/>
              <a:gd name="connsiteX1" fmla="*/ 1829887 w 1829887"/>
              <a:gd name="connsiteY1" fmla="*/ 273050 h 1001193"/>
              <a:gd name="connsiteX2" fmla="*/ 1826712 w 1829887"/>
              <a:gd name="connsiteY2" fmla="*/ 1001193 h 1001193"/>
              <a:gd name="connsiteX3" fmla="*/ 0 w 1829887"/>
              <a:gd name="connsiteY3" fmla="*/ 998018 h 1001193"/>
              <a:gd name="connsiteX4" fmla="*/ 0 w 1829887"/>
              <a:gd name="connsiteY4" fmla="*/ 0 h 1001193"/>
              <a:gd name="connsiteX0" fmla="*/ 0 w 1832268"/>
              <a:gd name="connsiteY0" fmla="*/ 5556 h 1006749"/>
              <a:gd name="connsiteX1" fmla="*/ 1832268 w 1832268"/>
              <a:gd name="connsiteY1" fmla="*/ 0 h 1006749"/>
              <a:gd name="connsiteX2" fmla="*/ 1826712 w 1832268"/>
              <a:gd name="connsiteY2" fmla="*/ 1006749 h 1006749"/>
              <a:gd name="connsiteX3" fmla="*/ 0 w 1832268"/>
              <a:gd name="connsiteY3" fmla="*/ 1003574 h 1006749"/>
              <a:gd name="connsiteX4" fmla="*/ 0 w 1832268"/>
              <a:gd name="connsiteY4" fmla="*/ 5556 h 1006749"/>
              <a:gd name="connsiteX0" fmla="*/ 0 w 1832268"/>
              <a:gd name="connsiteY0" fmla="*/ 5556 h 1003574"/>
              <a:gd name="connsiteX1" fmla="*/ 1832268 w 1832268"/>
              <a:gd name="connsiteY1" fmla="*/ 0 h 1003574"/>
              <a:gd name="connsiteX2" fmla="*/ 1829093 w 1832268"/>
              <a:gd name="connsiteY2" fmla="*/ 720999 h 1003574"/>
              <a:gd name="connsiteX3" fmla="*/ 0 w 1832268"/>
              <a:gd name="connsiteY3" fmla="*/ 1003574 h 1003574"/>
              <a:gd name="connsiteX4" fmla="*/ 0 w 1832268"/>
              <a:gd name="connsiteY4" fmla="*/ 5556 h 1003574"/>
              <a:gd name="connsiteX0" fmla="*/ 0 w 1834048"/>
              <a:gd name="connsiteY0" fmla="*/ 5556 h 1003574"/>
              <a:gd name="connsiteX1" fmla="*/ 1832268 w 1834048"/>
              <a:gd name="connsiteY1" fmla="*/ 0 h 1003574"/>
              <a:gd name="connsiteX2" fmla="*/ 1833856 w 1834048"/>
              <a:gd name="connsiteY2" fmla="*/ 720999 h 1003574"/>
              <a:gd name="connsiteX3" fmla="*/ 0 w 1834048"/>
              <a:gd name="connsiteY3" fmla="*/ 1003574 h 1003574"/>
              <a:gd name="connsiteX4" fmla="*/ 0 w 1834048"/>
              <a:gd name="connsiteY4" fmla="*/ 5556 h 100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048" h="1003574">
                <a:moveTo>
                  <a:pt x="0" y="5556"/>
                </a:moveTo>
                <a:lnTo>
                  <a:pt x="1832268" y="0"/>
                </a:lnTo>
                <a:cubicBezTo>
                  <a:pt x="1831210" y="335848"/>
                  <a:pt x="1834914" y="385151"/>
                  <a:pt x="1833856" y="720999"/>
                </a:cubicBezTo>
                <a:lnTo>
                  <a:pt x="0" y="1003574"/>
                </a:lnTo>
                <a:lnTo>
                  <a:pt x="0" y="5556"/>
                </a:lnTo>
                <a:close/>
              </a:path>
            </a:pathLst>
          </a:custGeom>
          <a:solidFill>
            <a:srgbClr val="41A0DA">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等腰三角形 66"/>
          <p:cNvSpPr/>
          <p:nvPr/>
        </p:nvSpPr>
        <p:spPr>
          <a:xfrm rot="5400000">
            <a:off x="4166956" y="790257"/>
            <a:ext cx="792185" cy="3101364"/>
          </a:xfrm>
          <a:custGeom>
            <a:avLst/>
            <a:gdLst/>
            <a:ahLst/>
            <a:cxnLst/>
            <a:rect l="l" t="t" r="r" b="b"/>
            <a:pathLst>
              <a:path w="792185" h="3101364">
                <a:moveTo>
                  <a:pt x="0" y="3101364"/>
                </a:moveTo>
                <a:lnTo>
                  <a:pt x="0" y="245938"/>
                </a:lnTo>
                <a:lnTo>
                  <a:pt x="253447" y="245938"/>
                </a:lnTo>
                <a:lnTo>
                  <a:pt x="396091" y="0"/>
                </a:lnTo>
                <a:lnTo>
                  <a:pt x="538735" y="245938"/>
                </a:lnTo>
                <a:lnTo>
                  <a:pt x="792185" y="245938"/>
                </a:lnTo>
                <a:lnTo>
                  <a:pt x="792185" y="3101364"/>
                </a:lnTo>
                <a:close/>
              </a:path>
            </a:pathLst>
          </a:cu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altLang="zh-CN" sz="1600" b="1" dirty="0">
                <a:latin typeface="微软雅黑" pitchFamily="34" charset="-122"/>
                <a:ea typeface="微软雅黑" pitchFamily="34" charset="-122"/>
              </a:rPr>
              <a:t>Energy Sector</a:t>
            </a:r>
            <a:endParaRPr lang="zh-CN" altLang="en-US" sz="1600" b="1" dirty="0">
              <a:latin typeface="微软雅黑" pitchFamily="34" charset="-122"/>
              <a:ea typeface="微软雅黑" pitchFamily="34" charset="-122"/>
            </a:endParaRPr>
          </a:p>
        </p:txBody>
      </p:sp>
      <p:sp>
        <p:nvSpPr>
          <p:cNvPr id="68" name="等腰三角形 67"/>
          <p:cNvSpPr/>
          <p:nvPr/>
        </p:nvSpPr>
        <p:spPr>
          <a:xfrm rot="5400000">
            <a:off x="4166956" y="1579075"/>
            <a:ext cx="792185" cy="3101364"/>
          </a:xfrm>
          <a:custGeom>
            <a:avLst/>
            <a:gdLst/>
            <a:ahLst/>
            <a:cxnLst/>
            <a:rect l="l" t="t" r="r" b="b"/>
            <a:pathLst>
              <a:path w="792185" h="3101364">
                <a:moveTo>
                  <a:pt x="0" y="3101364"/>
                </a:moveTo>
                <a:lnTo>
                  <a:pt x="0" y="245938"/>
                </a:lnTo>
                <a:lnTo>
                  <a:pt x="253447" y="245938"/>
                </a:lnTo>
                <a:lnTo>
                  <a:pt x="396091" y="0"/>
                </a:lnTo>
                <a:lnTo>
                  <a:pt x="538735" y="245938"/>
                </a:lnTo>
                <a:lnTo>
                  <a:pt x="792185" y="245938"/>
                </a:lnTo>
                <a:lnTo>
                  <a:pt x="792185" y="3101364"/>
                </a:lnTo>
                <a:close/>
              </a:path>
            </a:pathLst>
          </a:custGeom>
          <a:solidFill>
            <a:srgbClr val="53D2FF">
              <a:alpha val="80000"/>
            </a:srgbClr>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lvl="0" algn="ctr"/>
            <a:r>
              <a:rPr lang="en-US" altLang="zh-CN" sz="1600" b="1" dirty="0">
                <a:solidFill>
                  <a:prstClr val="white"/>
                </a:solidFill>
                <a:latin typeface="微软雅黑" pitchFamily="34" charset="-122"/>
                <a:ea typeface="微软雅黑" pitchFamily="34" charset="-122"/>
              </a:rPr>
              <a:t>Carbon Credit Market</a:t>
            </a:r>
            <a:endParaRPr lang="zh-CN" altLang="en-US" sz="1600" b="1" dirty="0">
              <a:solidFill>
                <a:prstClr val="white"/>
              </a:solidFill>
              <a:latin typeface="微软雅黑" pitchFamily="34" charset="-122"/>
              <a:ea typeface="微软雅黑" pitchFamily="34" charset="-122"/>
            </a:endParaRPr>
          </a:p>
        </p:txBody>
      </p:sp>
      <p:sp>
        <p:nvSpPr>
          <p:cNvPr id="69" name="等腰三角形 68"/>
          <p:cNvSpPr/>
          <p:nvPr/>
        </p:nvSpPr>
        <p:spPr>
          <a:xfrm rot="5400000">
            <a:off x="4172110" y="2368637"/>
            <a:ext cx="781878" cy="3101364"/>
          </a:xfrm>
          <a:custGeom>
            <a:avLst/>
            <a:gdLst/>
            <a:ahLst/>
            <a:cxnLst/>
            <a:rect l="l" t="t" r="r" b="b"/>
            <a:pathLst>
              <a:path w="792185" h="3101364">
                <a:moveTo>
                  <a:pt x="0" y="3101364"/>
                </a:moveTo>
                <a:lnTo>
                  <a:pt x="0" y="245938"/>
                </a:lnTo>
                <a:lnTo>
                  <a:pt x="253447" y="245938"/>
                </a:lnTo>
                <a:lnTo>
                  <a:pt x="396091" y="0"/>
                </a:lnTo>
                <a:lnTo>
                  <a:pt x="538735" y="245938"/>
                </a:lnTo>
                <a:lnTo>
                  <a:pt x="792185" y="245938"/>
                </a:lnTo>
                <a:lnTo>
                  <a:pt x="792185" y="3101364"/>
                </a:lnTo>
                <a:close/>
              </a:path>
            </a:pathLst>
          </a:cu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lvl="0" algn="ctr"/>
            <a:r>
              <a:rPr lang="en-US" b="1" dirty="0"/>
              <a:t>Continuous Improvement</a:t>
            </a:r>
            <a:endParaRPr lang="zh-CN" altLang="en-US" dirty="0">
              <a:solidFill>
                <a:prstClr val="white"/>
              </a:solidFill>
              <a:latin typeface="微软雅黑" pitchFamily="34" charset="-122"/>
              <a:ea typeface="微软雅黑" pitchFamily="34" charset="-122"/>
            </a:endParaRPr>
          </a:p>
        </p:txBody>
      </p:sp>
      <p:sp>
        <p:nvSpPr>
          <p:cNvPr id="70" name="等腰三角形 69"/>
          <p:cNvSpPr/>
          <p:nvPr/>
        </p:nvSpPr>
        <p:spPr>
          <a:xfrm rot="5400000">
            <a:off x="4166956" y="3155668"/>
            <a:ext cx="792185" cy="3101364"/>
          </a:xfrm>
          <a:custGeom>
            <a:avLst/>
            <a:gdLst/>
            <a:ahLst/>
            <a:cxnLst/>
            <a:rect l="l" t="t" r="r" b="b"/>
            <a:pathLst>
              <a:path w="792185" h="3101364">
                <a:moveTo>
                  <a:pt x="0" y="3101364"/>
                </a:moveTo>
                <a:lnTo>
                  <a:pt x="0" y="245938"/>
                </a:lnTo>
                <a:lnTo>
                  <a:pt x="253975" y="245938"/>
                </a:lnTo>
                <a:lnTo>
                  <a:pt x="396619" y="0"/>
                </a:lnTo>
                <a:lnTo>
                  <a:pt x="539263" y="245938"/>
                </a:lnTo>
                <a:lnTo>
                  <a:pt x="792185" y="245938"/>
                </a:lnTo>
                <a:lnTo>
                  <a:pt x="792185" y="3101364"/>
                </a:lnTo>
                <a:close/>
              </a:path>
            </a:pathLst>
          </a:custGeom>
          <a:solidFill>
            <a:srgbClr val="41A0DA">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lvl="0" algn="ctr"/>
            <a:r>
              <a:rPr lang="en-US" sz="1600" b="1" dirty="0"/>
              <a:t>Innovation in 3D Modeling</a:t>
            </a:r>
            <a:endParaRPr lang="zh-CN" altLang="en-US" sz="1600" dirty="0">
              <a:solidFill>
                <a:prstClr val="white"/>
              </a:solidFill>
              <a:latin typeface="微软雅黑" pitchFamily="34" charset="-122"/>
              <a:ea typeface="微软雅黑" pitchFamily="34" charset="-122"/>
            </a:endParaRPr>
          </a:p>
        </p:txBody>
      </p:sp>
      <p:sp>
        <p:nvSpPr>
          <p:cNvPr id="86" name="TextBox 85"/>
          <p:cNvSpPr txBox="1"/>
          <p:nvPr/>
        </p:nvSpPr>
        <p:spPr>
          <a:xfrm>
            <a:off x="6124438" y="1896595"/>
            <a:ext cx="5879183" cy="908903"/>
          </a:xfrm>
          <a:prstGeom prst="rect">
            <a:avLst/>
          </a:prstGeom>
          <a:noFill/>
        </p:spPr>
        <p:txBody>
          <a:bodyPr wrap="square" rtlCol="0">
            <a:spAutoFit/>
          </a:bodyPr>
          <a:lstStyle/>
          <a:p>
            <a:pPr>
              <a:lnSpc>
                <a:spcPct val="130000"/>
              </a:lnSpc>
            </a:pPr>
            <a:r>
              <a:rPr lang="en-US" sz="1400" dirty="0">
                <a:solidFill>
                  <a:srgbClr val="2FC9FF"/>
                </a:solidFill>
              </a:rPr>
              <a:t>The global renewable energy market is projected to hit $1.5 trillion by 2025; leveraging </a:t>
            </a:r>
            <a:r>
              <a:rPr lang="en-US" sz="1400" dirty="0" err="1">
                <a:solidFill>
                  <a:srgbClr val="2FC9FF"/>
                </a:solidFill>
              </a:rPr>
              <a:t>NeRF</a:t>
            </a:r>
            <a:r>
              <a:rPr lang="en-US" sz="1400" dirty="0">
                <a:solidFill>
                  <a:srgbClr val="2FC9FF"/>
                </a:solidFill>
              </a:rPr>
              <a:t> and AI for asset optimization could drastically improve efficiency.</a:t>
            </a:r>
            <a:endParaRPr lang="zh-CN" altLang="en-US" sz="1000" dirty="0">
              <a:solidFill>
                <a:srgbClr val="2FC9FF"/>
              </a:solidFill>
              <a:latin typeface="微软雅黑" pitchFamily="34" charset="-122"/>
              <a:ea typeface="微软雅黑" pitchFamily="34" charset="-122"/>
            </a:endParaRPr>
          </a:p>
        </p:txBody>
      </p:sp>
      <p:sp>
        <p:nvSpPr>
          <p:cNvPr id="87" name="TextBox 86"/>
          <p:cNvSpPr txBox="1"/>
          <p:nvPr/>
        </p:nvSpPr>
        <p:spPr>
          <a:xfrm>
            <a:off x="6161590" y="2815344"/>
            <a:ext cx="6028823" cy="628826"/>
          </a:xfrm>
          <a:prstGeom prst="rect">
            <a:avLst/>
          </a:prstGeom>
          <a:noFill/>
        </p:spPr>
        <p:txBody>
          <a:bodyPr wrap="square" rtlCol="0">
            <a:spAutoFit/>
          </a:bodyPr>
          <a:lstStyle/>
          <a:p>
            <a:pPr>
              <a:lnSpc>
                <a:spcPct val="130000"/>
              </a:lnSpc>
            </a:pPr>
            <a:r>
              <a:rPr lang="en-US" sz="1400" dirty="0">
                <a:solidFill>
                  <a:srgbClr val="2FC9FF"/>
                </a:solidFill>
              </a:rPr>
              <a:t>The voluntary carbon market's rapid growth, surpassing $1 billion in 2021 transactions, could further accelerate with blockchain-enhanced transparency.</a:t>
            </a:r>
            <a:endParaRPr lang="zh-CN" altLang="en-US" sz="1000" dirty="0">
              <a:solidFill>
                <a:srgbClr val="2FC9FF"/>
              </a:solidFill>
              <a:latin typeface="微软雅黑" pitchFamily="34" charset="-122"/>
              <a:ea typeface="微软雅黑" pitchFamily="34" charset="-122"/>
            </a:endParaRPr>
          </a:p>
        </p:txBody>
      </p:sp>
      <p:sp>
        <p:nvSpPr>
          <p:cNvPr id="88" name="TextBox 87"/>
          <p:cNvSpPr txBox="1"/>
          <p:nvPr/>
        </p:nvSpPr>
        <p:spPr>
          <a:xfrm>
            <a:off x="6161590" y="3535518"/>
            <a:ext cx="5879182" cy="628826"/>
          </a:xfrm>
          <a:prstGeom prst="rect">
            <a:avLst/>
          </a:prstGeom>
          <a:noFill/>
        </p:spPr>
        <p:txBody>
          <a:bodyPr wrap="square" rtlCol="0">
            <a:spAutoFit/>
          </a:bodyPr>
          <a:lstStyle/>
          <a:p>
            <a:pPr>
              <a:lnSpc>
                <a:spcPct val="130000"/>
              </a:lnSpc>
            </a:pPr>
            <a:r>
              <a:rPr lang="en-US" sz="1400" dirty="0">
                <a:solidFill>
                  <a:srgbClr val="2FC9FF"/>
                </a:solidFill>
              </a:rPr>
              <a:t>AI's continuous learning ability ensures the system adapts to new insights and technological advances, keeping it at innovation's cutting edge</a:t>
            </a:r>
            <a:endParaRPr lang="zh-CN" altLang="en-US" sz="800" dirty="0">
              <a:solidFill>
                <a:srgbClr val="2FC9FF"/>
              </a:solidFill>
              <a:latin typeface="微软雅黑" pitchFamily="34" charset="-122"/>
              <a:ea typeface="微软雅黑" pitchFamily="34" charset="-122"/>
            </a:endParaRPr>
          </a:p>
        </p:txBody>
      </p:sp>
      <p:sp>
        <p:nvSpPr>
          <p:cNvPr id="89" name="TextBox 88"/>
          <p:cNvSpPr txBox="1"/>
          <p:nvPr/>
        </p:nvSpPr>
        <p:spPr>
          <a:xfrm>
            <a:off x="6161590" y="4375954"/>
            <a:ext cx="5616624" cy="908903"/>
          </a:xfrm>
          <a:prstGeom prst="rect">
            <a:avLst/>
          </a:prstGeom>
          <a:noFill/>
        </p:spPr>
        <p:txBody>
          <a:bodyPr wrap="square" rtlCol="0">
            <a:spAutoFit/>
          </a:bodyPr>
          <a:lstStyle/>
          <a:p>
            <a:pPr>
              <a:lnSpc>
                <a:spcPct val="130000"/>
              </a:lnSpc>
            </a:pPr>
            <a:r>
              <a:rPr lang="en-US" sz="1400" dirty="0" err="1">
                <a:solidFill>
                  <a:srgbClr val="2FC9FF"/>
                </a:solidFill>
              </a:rPr>
              <a:t>NeRF's</a:t>
            </a:r>
            <a:r>
              <a:rPr lang="en-US" sz="1400" dirty="0">
                <a:solidFill>
                  <a:srgbClr val="2FC9FF"/>
                </a:solidFill>
              </a:rPr>
              <a:t> unique use in energy asset modeling and environmental analysis provides unparalleled accuracy, significantly improving strategic decision-making and planning.</a:t>
            </a:r>
            <a:endParaRPr lang="zh-CN" altLang="en-US" sz="1000" dirty="0">
              <a:solidFill>
                <a:srgbClr val="2FC9FF"/>
              </a:solidFill>
              <a:latin typeface="微软雅黑" pitchFamily="34" charset="-122"/>
              <a:ea typeface="微软雅黑" pitchFamily="34" charset="-122"/>
            </a:endParaRPr>
          </a:p>
        </p:txBody>
      </p:sp>
      <p:pic>
        <p:nvPicPr>
          <p:cNvPr id="8" name="Graphic 7" descr="Sustainability">
            <a:extLst>
              <a:ext uri="{FF2B5EF4-FFF2-40B4-BE49-F238E27FC236}">
                <a16:creationId xmlns:a16="http://schemas.microsoft.com/office/drawing/2014/main" id="{26E71BA3-46E4-E1D1-56B1-BC9EF2FBFEC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04999" y="1766916"/>
            <a:ext cx="683980" cy="683980"/>
          </a:xfrm>
          <a:prstGeom prst="rect">
            <a:avLst/>
          </a:prstGeom>
        </p:spPr>
      </p:pic>
      <p:pic>
        <p:nvPicPr>
          <p:cNvPr id="10" name="Graphic 9" descr="Connections">
            <a:extLst>
              <a:ext uri="{FF2B5EF4-FFF2-40B4-BE49-F238E27FC236}">
                <a16:creationId xmlns:a16="http://schemas.microsoft.com/office/drawing/2014/main" id="{889C05E2-D856-E3F5-0009-9CF1F97A9DC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03569" y="2702536"/>
            <a:ext cx="776682" cy="776682"/>
          </a:xfrm>
          <a:prstGeom prst="rect">
            <a:avLst/>
          </a:prstGeom>
        </p:spPr>
      </p:pic>
      <p:pic>
        <p:nvPicPr>
          <p:cNvPr id="12" name="Graphic 11" descr="Research">
            <a:extLst>
              <a:ext uri="{FF2B5EF4-FFF2-40B4-BE49-F238E27FC236}">
                <a16:creationId xmlns:a16="http://schemas.microsoft.com/office/drawing/2014/main" id="{8925E6F5-49E2-219D-98FC-67EB384BE33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661652" y="3659805"/>
            <a:ext cx="752790" cy="752790"/>
          </a:xfrm>
          <a:prstGeom prst="rect">
            <a:avLst/>
          </a:prstGeom>
        </p:spPr>
      </p:pic>
      <p:pic>
        <p:nvPicPr>
          <p:cNvPr id="14" name="Graphic 13" descr="Drawing compass">
            <a:extLst>
              <a:ext uri="{FF2B5EF4-FFF2-40B4-BE49-F238E27FC236}">
                <a16:creationId xmlns:a16="http://schemas.microsoft.com/office/drawing/2014/main" id="{ADCD4BFE-ED89-1DFA-528D-BC5D967FE3C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657273" y="4524304"/>
            <a:ext cx="707109" cy="707109"/>
          </a:xfrm>
          <a:prstGeom prst="rect">
            <a:avLst/>
          </a:prstGeom>
        </p:spPr>
      </p:pic>
      <p:sp>
        <p:nvSpPr>
          <p:cNvPr id="15" name="TextBox 14">
            <a:extLst>
              <a:ext uri="{FF2B5EF4-FFF2-40B4-BE49-F238E27FC236}">
                <a16:creationId xmlns:a16="http://schemas.microsoft.com/office/drawing/2014/main" id="{613C3469-95D4-A2A0-9E9C-C8F8A7A9EEA1}"/>
              </a:ext>
            </a:extLst>
          </p:cNvPr>
          <p:cNvSpPr txBox="1"/>
          <p:nvPr/>
        </p:nvSpPr>
        <p:spPr>
          <a:xfrm flipH="1">
            <a:off x="0" y="241386"/>
            <a:ext cx="5616625"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tabLst/>
              <a:defRPr/>
            </a:pPr>
            <a:r>
              <a:rPr lang="en-US" altLang="zh-CN" sz="2400" b="0" noProof="0" dirty="0">
                <a:solidFill>
                  <a:srgbClr val="53D2FF"/>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Business Relevance and Impact</a:t>
            </a:r>
            <a:endParaRPr kumimoji="0" lang="zh-CN" altLang="en-US" sz="24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Rounded MT Bold" pitchFamily="34" charset="0"/>
              <a:cs typeface="Times New Roman" pitchFamily="18" charset="0"/>
            </a:endParaRPr>
          </a:p>
        </p:txBody>
      </p:sp>
    </p:spTree>
    <p:extLst>
      <p:ext uri="{BB962C8B-B14F-4D97-AF65-F5344CB8AC3E}">
        <p14:creationId xmlns:p14="http://schemas.microsoft.com/office/powerpoint/2010/main" val="2048213456"/>
      </p:ext>
    </p:extLst>
  </p:cSld>
  <p:clrMapOvr>
    <a:masterClrMapping/>
  </p:clrMapOvr>
  <mc:AlternateContent xmlns:mc="http://schemas.openxmlformats.org/markup-compatibility/2006" xmlns:p14="http://schemas.microsoft.com/office/powerpoint/2010/main">
    <mc:Choice Requires="p14">
      <p:transition spd="slow" p14:dur="1300">
        <p14:pan di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15"/>
                                        </p:tgtEl>
                                        <p:attrNameLst>
                                          <p:attrName>style.visibility</p:attrName>
                                        </p:attrNameLst>
                                      </p:cBhvr>
                                      <p:to>
                                        <p:strVal val="visible"/>
                                      </p:to>
                                    </p:set>
                                    <p:animEffect transition="in" filter="fade">
                                      <p:cBhvr>
                                        <p:cTn id="7" dur="1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292D37-FB45-CC3E-0546-5118F69C1FA0}"/>
            </a:ext>
          </a:extLst>
        </p:cNvPr>
        <p:cNvGrpSpPr/>
        <p:nvPr/>
      </p:nvGrpSpPr>
      <p:grpSpPr>
        <a:xfrm>
          <a:off x="0" y="0"/>
          <a:ext cx="0" cy="0"/>
          <a:chOff x="0" y="0"/>
          <a:chExt cx="0" cy="0"/>
        </a:xfrm>
      </p:grpSpPr>
      <p:sp>
        <p:nvSpPr>
          <p:cNvPr id="4" name="Freeform 6" hidden="1">
            <a:extLst>
              <a:ext uri="{FF2B5EF4-FFF2-40B4-BE49-F238E27FC236}">
                <a16:creationId xmlns:a16="http://schemas.microsoft.com/office/drawing/2014/main" id="{E83A886F-EA9E-2A3D-2185-FCC72390F7EC}"/>
              </a:ext>
            </a:extLst>
          </p:cNvPr>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 name="TextBox 1">
            <a:extLst>
              <a:ext uri="{FF2B5EF4-FFF2-40B4-BE49-F238E27FC236}">
                <a16:creationId xmlns:a16="http://schemas.microsoft.com/office/drawing/2014/main" id="{E90B233A-66C5-2693-9E1A-EEE7748A0D7F}"/>
              </a:ext>
            </a:extLst>
          </p:cNvPr>
          <p:cNvSpPr txBox="1"/>
          <p:nvPr/>
        </p:nvSpPr>
        <p:spPr>
          <a:xfrm flipH="1">
            <a:off x="3934966" y="3068960"/>
            <a:ext cx="6750094" cy="1175706"/>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tabLst/>
              <a:defRPr/>
            </a:pPr>
            <a:r>
              <a:rPr lang="en-US" altLang="zh-CN" sz="8800" b="0" dirty="0">
                <a:solidFill>
                  <a:srgbClr val="53D2FF"/>
                </a:solidFill>
                <a:effectLst>
                  <a:outerShdw blurRad="266700" algn="tl" rotWithShape="0">
                    <a:schemeClr val="tx2">
                      <a:lumMod val="40000"/>
                      <a:lumOff val="60000"/>
                      <a:alpha val="55000"/>
                    </a:schemeClr>
                  </a:outerShdw>
                </a:effectLst>
                <a:latin typeface="Arial Narrow" panose="020B0606020202030204" pitchFamily="34" charset="0"/>
                <a:cs typeface="Times New Roman" pitchFamily="18" charset="0"/>
              </a:rPr>
              <a:t>Thank You</a:t>
            </a:r>
            <a:endParaRPr kumimoji="0" lang="zh-CN" altLang="en-US" sz="88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Narrow" panose="020B0606020202030204" pitchFamily="34" charset="0"/>
              <a:cs typeface="Times New Roman" pitchFamily="18" charset="0"/>
            </a:endParaRPr>
          </a:p>
        </p:txBody>
      </p:sp>
    </p:spTree>
    <p:extLst>
      <p:ext uri="{BB962C8B-B14F-4D97-AF65-F5344CB8AC3E}">
        <p14:creationId xmlns:p14="http://schemas.microsoft.com/office/powerpoint/2010/main" val="309264203"/>
      </p:ext>
    </p:extLst>
  </p:cSld>
  <p:clrMapOvr>
    <a:masterClrMapping/>
  </p:clrMapOvr>
  <mc:AlternateContent xmlns:mc="http://schemas.openxmlformats.org/markup-compatibility/2006" xmlns:p14="http://schemas.microsoft.com/office/powerpoint/2010/main">
    <mc:Choice Requires="p14">
      <p:transition spd="slow" p14:dur="1300">
        <p14:pan di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www.jp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nchor="ctr">
        <a:spAutoFit/>
      </a:bodyPr>
      <a:lstStyle>
        <a:defPPr>
          <a:defRPr smtClean="0">
            <a:latin typeface="微软雅黑" pitchFamily="34" charset="-122"/>
            <a:ea typeface="微软雅黑"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3773</TotalTime>
  <Words>750</Words>
  <Application>Microsoft Office PowerPoint</Application>
  <PresentationFormat>Custom</PresentationFormat>
  <Paragraphs>72</Paragraphs>
  <Slides>8</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Noto Sans Symbols</vt:lpstr>
      <vt:lpstr>Source Sans Pro</vt:lpstr>
      <vt:lpstr>Arial Narrow</vt:lpstr>
      <vt:lpstr>Pirulen</vt:lpstr>
      <vt:lpstr>Calibri</vt:lpstr>
      <vt:lpstr>Arial Rounded MT Bold</vt:lpstr>
      <vt:lpstr>proxima-nova</vt:lpstr>
      <vt:lpstr>Arial</vt:lpstr>
      <vt:lpstr>微软雅黑</vt:lpstr>
      <vt:lpstr>www.jpppt.com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www.jpppt.com</Manager>
  <Company>www.jpppt.com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templates</dc:title>
  <dc:creator>www.jpppt.com</dc:creator>
  <cp:keywords>www.jpppt.com</cp:keywords>
  <dc:description>www.jpppt.com</dc:description>
  <cp:lastModifiedBy>Devesh Chaudhary</cp:lastModifiedBy>
  <cp:revision>427</cp:revision>
  <dcterms:created xsi:type="dcterms:W3CDTF">2014-05-15T03:15:25Z</dcterms:created>
  <dcterms:modified xsi:type="dcterms:W3CDTF">2024-02-25T16:45:46Z</dcterms:modified>
</cp:coreProperties>
</file>

<file path=docProps/thumbnail.jpeg>
</file>